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50"/>
  </p:notesMasterIdLst>
  <p:handoutMasterIdLst>
    <p:handoutMasterId r:id="rId51"/>
  </p:handoutMasterIdLst>
  <p:sldIdLst>
    <p:sldId id="256" r:id="rId2"/>
    <p:sldId id="263" r:id="rId3"/>
    <p:sldId id="257" r:id="rId4"/>
    <p:sldId id="270" r:id="rId5"/>
    <p:sldId id="271" r:id="rId6"/>
    <p:sldId id="269" r:id="rId7"/>
    <p:sldId id="273" r:id="rId8"/>
    <p:sldId id="272" r:id="rId9"/>
    <p:sldId id="264" r:id="rId10"/>
    <p:sldId id="260" r:id="rId11"/>
    <p:sldId id="289" r:id="rId12"/>
    <p:sldId id="276" r:id="rId13"/>
    <p:sldId id="290" r:id="rId14"/>
    <p:sldId id="277" r:id="rId15"/>
    <p:sldId id="279" r:id="rId16"/>
    <p:sldId id="278" r:id="rId17"/>
    <p:sldId id="280" r:id="rId18"/>
    <p:sldId id="265" r:id="rId19"/>
    <p:sldId id="291" r:id="rId20"/>
    <p:sldId id="258" r:id="rId21"/>
    <p:sldId id="281" r:id="rId22"/>
    <p:sldId id="292" r:id="rId23"/>
    <p:sldId id="283" r:id="rId24"/>
    <p:sldId id="266" r:id="rId25"/>
    <p:sldId id="259" r:id="rId26"/>
    <p:sldId id="285" r:id="rId27"/>
    <p:sldId id="286" r:id="rId28"/>
    <p:sldId id="294" r:id="rId29"/>
    <p:sldId id="287" r:id="rId30"/>
    <p:sldId id="288" r:id="rId31"/>
    <p:sldId id="267" r:id="rId32"/>
    <p:sldId id="295" r:id="rId33"/>
    <p:sldId id="261" r:id="rId34"/>
    <p:sldId id="302" r:id="rId35"/>
    <p:sldId id="300" r:id="rId36"/>
    <p:sldId id="303" r:id="rId37"/>
    <p:sldId id="301" r:id="rId38"/>
    <p:sldId id="268" r:id="rId39"/>
    <p:sldId id="262" r:id="rId40"/>
    <p:sldId id="304" r:id="rId41"/>
    <p:sldId id="274" r:id="rId42"/>
    <p:sldId id="275" r:id="rId43"/>
    <p:sldId id="293" r:id="rId44"/>
    <p:sldId id="305" r:id="rId45"/>
    <p:sldId id="296" r:id="rId46"/>
    <p:sldId id="297" r:id="rId47"/>
    <p:sldId id="299" r:id="rId48"/>
    <p:sldId id="298" r:id="rId4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</p:showPr>
  <p:clrMru>
    <a:srgbClr val="777AFD"/>
    <a:srgbClr val="66FF66"/>
    <a:srgbClr val="00FF00"/>
    <a:srgbClr val="66FF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25237" autoAdjust="0"/>
    <p:restoredTop sz="94709" autoAdjust="0"/>
  </p:normalViewPr>
  <p:slideViewPr>
    <p:cSldViewPr>
      <p:cViewPr varScale="1">
        <p:scale>
          <a:sx n="52" d="100"/>
          <a:sy n="52" d="100"/>
        </p:scale>
        <p:origin x="-102" y="-3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88" y="-96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98BB9B-7A00-417F-BA89-BDD146FB5D38}" type="datetimeFigureOut">
              <a:rPr lang="en-US" smtClean="0"/>
              <a:pPr/>
              <a:t>4/14/2008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54998C-98DE-41C4-ACED-6F78595B38A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DABC01-5FC3-403D-AD2F-35BA63829D91}" type="datetimeFigureOut">
              <a:rPr lang="en-US" smtClean="0"/>
              <a:pPr/>
              <a:t>4/14/2008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416245-827F-4593-81D9-59BAE31682A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  <a:solidFill>
            <a:schemeClr val="tx1"/>
          </a:solidFill>
        </p:spPr>
        <p:txBody>
          <a:bodyPr anchor="b"/>
          <a:lstStyle>
            <a:lvl1pPr algn="l">
              <a:defRPr b="0" i="0" cap="all" baseline="0">
                <a:solidFill>
                  <a:schemeClr val="bg2"/>
                </a:solidFill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  <a:gradFill flip="none" rotWithShape="1">
            <a:gsLst>
              <a:gs pos="0">
                <a:srgbClr val="777AFD">
                  <a:shade val="30000"/>
                  <a:satMod val="115000"/>
                </a:srgbClr>
              </a:gs>
              <a:gs pos="50000">
                <a:srgbClr val="777AFD">
                  <a:shade val="67500"/>
                  <a:satMod val="115000"/>
                </a:srgbClr>
              </a:gs>
              <a:gs pos="100000">
                <a:srgbClr val="777AFD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txBody>
          <a:bodyPr anchor="ctr">
            <a:normAutofit/>
          </a:bodyPr>
          <a:lstStyle>
            <a:lvl1pPr marL="0" indent="0" algn="l">
              <a:buNone/>
              <a:defRPr sz="2800" b="1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dirty="0" smtClean="0"/>
              <a:t>Click to edit Master subtitle style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RESIDENCE INN by MARRIOTT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EDA89-B7D9-454D-B15E-852E6C4EA7A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 l="10860" t="14202" r="7089" b="23115"/>
          <a:stretch>
            <a:fillRect/>
          </a:stretch>
        </p:blipFill>
        <p:spPr bwMode="auto">
          <a:xfrm rot="16200000">
            <a:off x="116218" y="-106351"/>
            <a:ext cx="1205276" cy="1417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00606"/>
            <a:ext cx="6030683" cy="36512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vert="horz" anchor="ctr"/>
          <a:lstStyle>
            <a:lvl1pPr algn="r" eaLnBrk="1" latinLnBrk="0" hangingPunct="1">
              <a:defRPr kumimoji="0" sz="1600" b="1">
                <a:solidFill>
                  <a:schemeClr val="bg1"/>
                </a:solidFill>
              </a:defRPr>
            </a:lvl1pPr>
          </a:lstStyle>
          <a:p>
            <a:r>
              <a:rPr lang="en-US" i="1" dirty="0" smtClean="0"/>
              <a:t>Julia Phillips              Senior Thesis 2008            Construction Management</a:t>
            </a:r>
            <a:endParaRPr lang="en-US" i="1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r>
              <a:rPr lang="en-US" smtClean="0"/>
              <a:t>RESIDENCE INN by MARRIOTT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Julia Phillips      		                Construction Management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424EDA89-B7D9-454D-B15E-852E6C4EA7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1371600" y="1600200"/>
            <a:ext cx="7620000" cy="4648200"/>
          </a:xfrm>
        </p:spPr>
        <p:txBody>
          <a:bodyPr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RESIDENCE INN by MARRIOTT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0" y="1272222"/>
            <a:ext cx="533400" cy="244476"/>
          </a:xfrm>
        </p:spPr>
        <p:txBody>
          <a:bodyPr/>
          <a:lstStyle/>
          <a:p>
            <a:fld id="{424EDA89-B7D9-454D-B15E-852E6C4EA7A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447800" y="0"/>
            <a:ext cx="7696200" cy="1219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 l="10860" t="14202" r="7089" b="23115"/>
          <a:stretch>
            <a:fillRect/>
          </a:stretch>
        </p:blipFill>
        <p:spPr bwMode="auto">
          <a:xfrm rot="16200000">
            <a:off x="116218" y="-106351"/>
            <a:ext cx="1205276" cy="1417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00606"/>
            <a:ext cx="6030683" cy="36512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vert="horz" anchor="ctr"/>
          <a:lstStyle>
            <a:lvl1pPr algn="r" eaLnBrk="1" latinLnBrk="0" hangingPunct="1">
              <a:defRPr kumimoji="0" sz="1600" b="1">
                <a:solidFill>
                  <a:schemeClr val="bg1"/>
                </a:solidFill>
              </a:defRPr>
            </a:lvl1pPr>
          </a:lstStyle>
          <a:p>
            <a:r>
              <a:rPr lang="en-US" i="1" dirty="0" smtClean="0"/>
              <a:t>Julia Phillips              Senior Thesis 2008            Construction Management</a:t>
            </a:r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smtClean="0"/>
              <a:t>RESIDENCE INN by MARRIOTT</a:t>
            </a:r>
            <a:endParaRPr lang="en-US" dirty="0" smtClean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424EDA89-B7D9-454D-B15E-852E6C4EA7A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 l="10860" t="14202" r="7089" b="23115"/>
          <a:stretch>
            <a:fillRect/>
          </a:stretch>
        </p:blipFill>
        <p:spPr bwMode="auto">
          <a:xfrm rot="16200000">
            <a:off x="116218" y="-106351"/>
            <a:ext cx="1205276" cy="1417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00606"/>
            <a:ext cx="6030683" cy="36512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vert="horz" anchor="ctr"/>
          <a:lstStyle>
            <a:lvl1pPr algn="r" eaLnBrk="1" latinLnBrk="0" hangingPunct="1">
              <a:defRPr kumimoji="0" sz="1600" b="1">
                <a:solidFill>
                  <a:schemeClr val="bg1"/>
                </a:solidFill>
              </a:defRPr>
            </a:lvl1pPr>
          </a:lstStyle>
          <a:p>
            <a:r>
              <a:rPr lang="en-US" i="1" dirty="0" smtClean="0"/>
              <a:t>Julia Phillips              Senior Thesis 2008            Construction Management</a:t>
            </a:r>
            <a:endParaRPr lang="en-US" i="1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1371600" y="1589567"/>
            <a:ext cx="3581400" cy="4572000"/>
          </a:xfrm>
        </p:spPr>
        <p:txBody>
          <a:bodyPr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5105400" y="1589567"/>
            <a:ext cx="3625701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smtClean="0"/>
              <a:t>RESIDENCE INN by MARRIOTT</a:t>
            </a:r>
            <a:endParaRPr lang="en-US" dirty="0" smtClean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424EDA89-B7D9-454D-B15E-852E6C4EA7A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 l="10860" t="14202" r="7089" b="23115"/>
          <a:stretch>
            <a:fillRect/>
          </a:stretch>
        </p:blipFill>
        <p:spPr bwMode="auto">
          <a:xfrm rot="16200000">
            <a:off x="116218" y="-106351"/>
            <a:ext cx="1205276" cy="1417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00606"/>
            <a:ext cx="6030683" cy="36512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vert="horz" anchor="ctr"/>
          <a:lstStyle>
            <a:lvl1pPr algn="r" eaLnBrk="1" latinLnBrk="0" hangingPunct="1">
              <a:defRPr kumimoji="0" sz="1600" b="1">
                <a:solidFill>
                  <a:schemeClr val="bg1"/>
                </a:solidFill>
              </a:defRPr>
            </a:lvl1pPr>
          </a:lstStyle>
          <a:p>
            <a:r>
              <a:rPr lang="en-US" i="1" dirty="0" smtClean="0"/>
              <a:t>Julia Phillips              Senior Thesis 2008            Construction Management</a:t>
            </a:r>
            <a:endParaRPr lang="en-US" i="1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0"/>
            <a:ext cx="7696200" cy="12192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1447800" y="2438400"/>
            <a:ext cx="3581400" cy="3581400"/>
          </a:xfrm>
        </p:spPr>
        <p:txBody>
          <a:bodyPr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5257800" y="2438400"/>
            <a:ext cx="3429000" cy="3581400"/>
          </a:xfrm>
        </p:spPr>
        <p:txBody>
          <a:bodyPr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smtClean="0"/>
              <a:t>RESIDENCE INN by MARRIOTT</a:t>
            </a:r>
            <a:endParaRPr lang="en-US" dirty="0" smtClean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424EDA89-B7D9-454D-B15E-852E6C4EA7A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1447800" y="1676400"/>
            <a:ext cx="35814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5257800" y="1676400"/>
            <a:ext cx="34290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 l="10860" t="14202" r="7089" b="23115"/>
          <a:stretch>
            <a:fillRect/>
          </a:stretch>
        </p:blipFill>
        <p:spPr bwMode="auto">
          <a:xfrm rot="16200000">
            <a:off x="116218" y="-106351"/>
            <a:ext cx="1205276" cy="1417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Footer Placeholder 2"/>
          <p:cNvSpPr>
            <a:spLocks noGrp="1"/>
          </p:cNvSpPr>
          <p:nvPr>
            <p:ph type="ftr" sz="quarter" idx="17"/>
          </p:nvPr>
        </p:nvSpPr>
        <p:spPr>
          <a:xfrm>
            <a:off x="0" y="6400606"/>
            <a:ext cx="6030683" cy="36512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vert="horz" anchor="ctr"/>
          <a:lstStyle>
            <a:lvl1pPr algn="r" eaLnBrk="1" latinLnBrk="0" hangingPunct="1">
              <a:defRPr kumimoji="0" sz="1600" b="1">
                <a:solidFill>
                  <a:schemeClr val="bg1"/>
                </a:solidFill>
              </a:defRPr>
            </a:lvl1pPr>
          </a:lstStyle>
          <a:p>
            <a:r>
              <a:rPr lang="en-US" i="1" dirty="0" smtClean="0"/>
              <a:t>Julia Phillips              Senior Thesis 2008            Construction Management</a:t>
            </a:r>
            <a:endParaRPr lang="en-US" i="1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smtClean="0"/>
              <a:t>RESIDENCE INN by MARRIOTT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24EDA89-B7D9-454D-B15E-852E6C4EA7A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00606"/>
            <a:ext cx="6030683" cy="3651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vert="horz" anchor="ctr"/>
          <a:lstStyle>
            <a:lvl1pPr algn="r" eaLnBrk="1" latinLnBrk="0" hangingPunct="1">
              <a:defRPr kumimoji="0" sz="16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Julia Phillips         Senior Thesis 2008        Construction Management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 l="10860" t="14202" r="7089" b="23115"/>
          <a:stretch>
            <a:fillRect/>
          </a:stretch>
        </p:blipFill>
        <p:spPr bwMode="auto">
          <a:xfrm rot="16200000">
            <a:off x="116218" y="-106351"/>
            <a:ext cx="1205276" cy="1417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smtClean="0"/>
              <a:t>RESIDENCE INN by MARRIOTT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24EDA89-B7D9-454D-B15E-852E6C4EA7A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52400" y="1600200"/>
            <a:ext cx="1371600" cy="44958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noAutofit/>
          </a:bodyPr>
          <a:lstStyle/>
          <a:p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00606"/>
            <a:ext cx="6030683" cy="36512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vert="horz" anchor="ctr"/>
          <a:lstStyle>
            <a:lvl1pPr algn="r" eaLnBrk="1" latinLnBrk="0" hangingPunct="1">
              <a:defRPr kumimoji="0" sz="1600" b="1">
                <a:solidFill>
                  <a:schemeClr val="bg1"/>
                </a:solidFill>
              </a:defRPr>
            </a:lvl1pPr>
          </a:lstStyle>
          <a:p>
            <a:r>
              <a:rPr lang="en-US" i="1" dirty="0" smtClean="0"/>
              <a:t>Julia Phillips              Senior Thesis 2008            Construction Management</a:t>
            </a:r>
            <a:endParaRPr lang="en-US" i="1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73050"/>
            <a:ext cx="73914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smtClean="0"/>
              <a:t>RESIDENCE INN by MARRIOTT</a:t>
            </a:r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24EDA89-B7D9-454D-B15E-852E6C4EA7A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00606"/>
            <a:ext cx="6030683" cy="36512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vert="horz" anchor="ctr"/>
          <a:lstStyle>
            <a:lvl1pPr algn="r" eaLnBrk="1" latinLnBrk="0" hangingPunct="1">
              <a:defRPr kumimoji="0" sz="1600" b="1">
                <a:solidFill>
                  <a:schemeClr val="bg1"/>
                </a:solidFill>
              </a:defRPr>
            </a:lvl1pPr>
          </a:lstStyle>
          <a:p>
            <a:r>
              <a:rPr lang="en-US" i="1" dirty="0" smtClean="0"/>
              <a:t>Julia Phillips              Senior Thesis 2008            Construction Management</a:t>
            </a:r>
            <a:endParaRPr lang="en-US" i="1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424EDA89-B7D9-454D-B15E-852E6C4EA7A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0" y="6400800"/>
            <a:ext cx="3048000" cy="36512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smtClean="0"/>
              <a:t>RESIDENCE INN by MARRIOTT</a:t>
            </a:r>
            <a:endParaRPr lang="en-US" dirty="0" smtClean="0"/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00606"/>
            <a:ext cx="6030683" cy="36512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vert="horz" anchor="ctr"/>
          <a:lstStyle>
            <a:lvl1pPr algn="r" eaLnBrk="1" latinLnBrk="0" hangingPunct="1">
              <a:defRPr kumimoji="0" sz="1600" b="1">
                <a:solidFill>
                  <a:schemeClr val="bg1"/>
                </a:solidFill>
              </a:defRPr>
            </a:lvl1pPr>
          </a:lstStyle>
          <a:p>
            <a:r>
              <a:rPr lang="en-US" i="1" dirty="0" smtClean="0"/>
              <a:t>Julia Phillips              Senior Thesis 2008            Construction Management</a:t>
            </a:r>
            <a:endParaRPr lang="en-US" i="1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1447800" y="0"/>
            <a:ext cx="7696200" cy="1219200"/>
          </a:xfrm>
          <a:prstGeom prst="rect">
            <a:avLst/>
          </a:prstGeom>
          <a:gradFill flip="none" rotWithShape="1">
            <a:gsLst>
              <a:gs pos="0">
                <a:srgbClr val="777AFD">
                  <a:shade val="30000"/>
                  <a:satMod val="115000"/>
                </a:srgbClr>
              </a:gs>
              <a:gs pos="50000">
                <a:srgbClr val="777AFD">
                  <a:shade val="67500"/>
                  <a:satMod val="115000"/>
                </a:srgbClr>
              </a:gs>
              <a:gs pos="100000">
                <a:srgbClr val="777AFD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txBody>
          <a:bodyPr vert="horz" anchor="ctr">
            <a:normAutofit/>
          </a:bodyPr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1371600" y="1600200"/>
            <a:ext cx="7772400" cy="4724400"/>
          </a:xfrm>
          <a:prstGeom prst="rect">
            <a:avLst/>
          </a:prstGeom>
          <a:noFill/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400800"/>
            <a:ext cx="3048000" cy="365125"/>
          </a:xfrm>
          <a:prstGeom prst="rect">
            <a:avLst/>
          </a:prstGeom>
          <a:solidFill>
            <a:srgbClr val="777AFD"/>
          </a:solidFill>
          <a:ln>
            <a:noFill/>
          </a:ln>
        </p:spPr>
        <p:txBody>
          <a:bodyPr vert="horz" anchor="ctr" anchorCtr="0"/>
          <a:lstStyle>
            <a:lvl1pPr algn="l" eaLnBrk="1" latinLnBrk="0" hangingPunct="1">
              <a:defRPr kumimoji="0" sz="17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RESIDENCE INN by MARRIOTT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rgbClr val="C00000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424EDA89-B7D9-454D-B15E-852E6C4EA7A0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rot="5400000" flipH="1" flipV="1">
            <a:off x="5832098" y="6588502"/>
            <a:ext cx="457200" cy="1588"/>
          </a:xfrm>
          <a:prstGeom prst="line">
            <a:avLst/>
          </a:prstGeom>
          <a:ln w="3810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3" cstate="print"/>
          <a:srcRect l="10860" t="14202" r="7089" b="23115"/>
          <a:stretch>
            <a:fillRect/>
          </a:stretch>
        </p:blipFill>
        <p:spPr bwMode="auto">
          <a:xfrm rot="16200000">
            <a:off x="116218" y="-106351"/>
            <a:ext cx="1205276" cy="1417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00606"/>
            <a:ext cx="6030683" cy="36512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vert="horz" anchor="ctr"/>
          <a:lstStyle>
            <a:lvl1pPr algn="r" eaLnBrk="1" latinLnBrk="0" hangingPunct="1">
              <a:defRPr kumimoji="0" sz="1600" b="1">
                <a:solidFill>
                  <a:schemeClr val="bg1"/>
                </a:solidFill>
              </a:defRPr>
            </a:lvl1pPr>
          </a:lstStyle>
          <a:p>
            <a:r>
              <a:rPr lang="en-US" i="1" dirty="0" smtClean="0"/>
              <a:t>Julia Phillips              Senior Thesis 2008            Construction Management</a:t>
            </a:r>
            <a:endParaRPr lang="en-US" i="1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/>
  <p:txStyles>
    <p:titleStyle>
      <a:lvl1pPr algn="r" rtl="0" eaLnBrk="1" latinLnBrk="0" hangingPunct="1">
        <a:spcBef>
          <a:spcPct val="0"/>
        </a:spcBef>
        <a:buNone/>
        <a:defRPr kumimoji="0" sz="4400" b="1" i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i="1" kern="1200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i="1" kern="1200">
          <a:solidFill>
            <a:schemeClr val="tx1"/>
          </a:solidFill>
          <a:latin typeface="Calibri" pitchFamily="34" charset="0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i="1" kern="1200">
          <a:solidFill>
            <a:schemeClr val="tx1"/>
          </a:solidFill>
          <a:latin typeface="Calibri" pitchFamily="34" charset="0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i="1" kern="1200">
          <a:solidFill>
            <a:schemeClr val="tx1"/>
          </a:solidFill>
          <a:latin typeface="Calibri" pitchFamily="34" charset="0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i="1" kern="1200">
          <a:solidFill>
            <a:schemeClr val="tx1"/>
          </a:solidFill>
          <a:latin typeface="Calibri" pitchFamily="34" charset="0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6.xml"/><Relationship Id="rId1" Type="http://schemas.openxmlformats.org/officeDocument/2006/relationships/video" Target="file:///F:\Site%20Tech%202-2.avi" TargetMode="Externa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http://www.retroplatesystem.com/projectimages/resmosaic.jpg" TargetMode="External"/><Relationship Id="rId3" Type="http://schemas.openxmlformats.org/officeDocument/2006/relationships/image" Target="../media/image57.jpeg"/><Relationship Id="rId7" Type="http://schemas.openxmlformats.org/officeDocument/2006/relationships/image" Target="../media/image59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http://www.retroplatesystem.com/projectimages/integral.jpg" TargetMode="External"/><Relationship Id="rId5" Type="http://schemas.openxmlformats.org/officeDocument/2006/relationships/image" Target="../media/image58.jpeg"/><Relationship Id="rId10" Type="http://schemas.openxmlformats.org/officeDocument/2006/relationships/image" Target="../media/image60.png"/><Relationship Id="rId4" Type="http://schemas.openxmlformats.org/officeDocument/2006/relationships/image" Target="http://www.cellulose.org/images/CelluloseFacts_pic.jpg" TargetMode="External"/><Relationship Id="rId9" Type="http://schemas.openxmlformats.org/officeDocument/2006/relationships/image" Target="../media/image30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hyperlink" Target="http://www.balfourbeattyus.com/" TargetMode="External"/><Relationship Id="rId7" Type="http://schemas.openxmlformats.org/officeDocument/2006/relationships/image" Target="../media/image10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gif"/><Relationship Id="rId9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http://www.cellulose.org/images/CelluloseFacts_pic.jpg" TargetMode="External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http://www.retroplatesystem.com/projectimages/integral.jpg" TargetMode="External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5.xml"/><Relationship Id="rId5" Type="http://schemas.openxmlformats.org/officeDocument/2006/relationships/image" Target="http://www.retroplatesystem.com/projectimages/resmosaic.jpg" TargetMode="External"/><Relationship Id="rId4" Type="http://schemas.openxmlformats.org/officeDocument/2006/relationships/image" Target="../media/image6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0860" t="14202" r="7089" b="23115"/>
          <a:stretch>
            <a:fillRect/>
          </a:stretch>
        </p:blipFill>
        <p:spPr bwMode="auto">
          <a:xfrm rot="16200000">
            <a:off x="2664279" y="-164919"/>
            <a:ext cx="4015741" cy="4724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3886200"/>
            <a:ext cx="6477000" cy="1981200"/>
          </a:xfrm>
        </p:spPr>
        <p:txBody>
          <a:bodyPr>
            <a:normAutofit fontScale="90000"/>
          </a:bodyPr>
          <a:lstStyle/>
          <a:p>
            <a:r>
              <a:rPr lang="en-US" sz="6000" b="1" dirty="0" smtClean="0">
                <a:solidFill>
                  <a:schemeClr val="bg1"/>
                </a:solidFill>
              </a:rPr>
              <a:t>Residence Inn </a:t>
            </a:r>
            <a:r>
              <a:rPr lang="en-US" sz="6000" dirty="0" smtClean="0">
                <a:solidFill>
                  <a:schemeClr val="bg1"/>
                </a:solidFill>
              </a:rPr>
              <a:t/>
            </a:r>
            <a:br>
              <a:rPr lang="en-US" sz="6000" dirty="0" smtClean="0">
                <a:solidFill>
                  <a:schemeClr val="bg1"/>
                </a:solidFill>
              </a:rPr>
            </a:br>
            <a:r>
              <a:rPr lang="en-US" sz="4000" dirty="0" smtClean="0">
                <a:solidFill>
                  <a:schemeClr val="bg1"/>
                </a:solidFill>
              </a:rPr>
              <a:t>by Marriott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sz="2700" dirty="0" smtClean="0">
                <a:solidFill>
                  <a:schemeClr val="bg1"/>
                </a:solidFill>
              </a:rPr>
              <a:t>Alexandria, </a:t>
            </a:r>
            <a:r>
              <a:rPr lang="en-US" sz="2700" dirty="0" err="1" smtClean="0">
                <a:solidFill>
                  <a:schemeClr val="bg1"/>
                </a:solidFill>
              </a:rPr>
              <a:t>Va</a:t>
            </a:r>
            <a:endParaRPr lang="en-US" sz="2700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b="1" dirty="0" smtClean="0">
                <a:latin typeface="+mj-lt"/>
              </a:rPr>
              <a:t>Julia Phillips 		  Construction Management</a:t>
            </a:r>
            <a:endParaRPr lang="en-US" b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Background</a:t>
            </a:r>
          </a:p>
          <a:p>
            <a:pPr lvl="1"/>
            <a:r>
              <a:rPr lang="en-US" dirty="0" smtClean="0"/>
              <a:t>8” slab with 5.5” drop panels = 13.5”</a:t>
            </a:r>
          </a:p>
          <a:p>
            <a:pPr lvl="1"/>
            <a:r>
              <a:rPr lang="en-US" dirty="0" smtClean="0"/>
              <a:t>Cure to full 28 day strength</a:t>
            </a:r>
          </a:p>
          <a:p>
            <a:pPr lvl="1"/>
            <a:r>
              <a:rPr lang="en-US" dirty="0" smtClean="0"/>
              <a:t>Unexpected Water Issues</a:t>
            </a:r>
          </a:p>
          <a:p>
            <a:endParaRPr lang="en-US" dirty="0" smtClean="0"/>
          </a:p>
          <a:p>
            <a:endParaRPr lang="en-US" dirty="0" smtClean="0"/>
          </a:p>
          <a:p>
            <a:pPr lvl="2"/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RESIDENCE INN by MARRIOTT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US" b="1" i="1" dirty="0" smtClean="0"/>
              <a:t>Re-Design of Underground Garage</a:t>
            </a:r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vert="horz" anchor="ctr"/>
          <a:lstStyle>
            <a:lvl1pPr algn="r" eaLnBrk="1" latinLnBrk="0" hangingPunct="1">
              <a:defRPr kumimoji="0" sz="1600" b="1">
                <a:solidFill>
                  <a:schemeClr val="bg1"/>
                </a:solidFill>
              </a:defRPr>
            </a:lvl1pPr>
          </a:lstStyle>
          <a:p>
            <a:r>
              <a:rPr lang="en-US" i="1" dirty="0" smtClean="0"/>
              <a:t>Julia Phillips              Senior Thesis 2008            Construction Management</a:t>
            </a:r>
            <a:endParaRPr lang="en-US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1600200"/>
            <a:ext cx="1295400" cy="4648200"/>
          </a:xfrm>
          <a:prstGeom prst="rect">
            <a:avLst/>
          </a:prstGeom>
          <a:gradFill flip="none" rotWithShape="1">
            <a:gsLst>
              <a:gs pos="0">
                <a:srgbClr val="777AFD">
                  <a:shade val="30000"/>
                  <a:satMod val="115000"/>
                </a:srgbClr>
              </a:gs>
              <a:gs pos="50000">
                <a:srgbClr val="777AFD">
                  <a:shade val="67500"/>
                  <a:satMod val="115000"/>
                </a:srgbClr>
              </a:gs>
              <a:gs pos="100000">
                <a:srgbClr val="777AFD">
                  <a:shade val="100000"/>
                  <a:satMod val="115000"/>
                </a:srgbClr>
              </a:gs>
            </a:gsLst>
            <a:lin ang="0" scaled="1"/>
            <a:tileRect/>
          </a:gradFill>
          <a:ln w="38100">
            <a:noFill/>
          </a:ln>
        </p:spPr>
        <p:txBody>
          <a:bodyPr wrap="square" rtlCol="0">
            <a:noAutofit/>
          </a:bodyPr>
          <a:lstStyle/>
          <a:p>
            <a:pPr algn="ctr"/>
            <a:endParaRPr lang="en-US" sz="1000" b="1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PROJECT OVERIVEW</a:t>
            </a:r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endParaRPr lang="en-US" sz="1400" baseline="0" dirty="0" smtClean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ANALYSIS 1:</a:t>
            </a:r>
          </a:p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STRUCTURAL RE-DESIGN</a:t>
            </a:r>
          </a:p>
          <a:p>
            <a:pPr algn="ctr"/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ANALYSIS 2:</a:t>
            </a: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CONTROLS</a:t>
            </a:r>
          </a:p>
          <a:p>
            <a:pPr algn="ctr"/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ANALYSIS 3:</a:t>
            </a: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GREYWATER</a:t>
            </a:r>
          </a:p>
          <a:p>
            <a:pPr algn="ctr"/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CRITICAL</a:t>
            </a:r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 INDUSTRY RESEARCH:</a:t>
            </a:r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“GREENING” OF HOTELS</a:t>
            </a:r>
          </a:p>
          <a:p>
            <a:pPr algn="ctr"/>
            <a:endParaRPr lang="en-US" sz="140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CONCLUSION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676400" y="3733800"/>
            <a:ext cx="5314950" cy="2362200"/>
            <a:chOff x="2133600" y="3581400"/>
            <a:chExt cx="5314950" cy="2362200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2"/>
            <a:srcRect l="5970" t="8955" b="7463"/>
            <a:stretch>
              <a:fillRect/>
            </a:stretch>
          </p:blipFill>
          <p:spPr bwMode="auto">
            <a:xfrm>
              <a:off x="2133600" y="3581400"/>
              <a:ext cx="5314950" cy="2362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1" name="Oval 10"/>
            <p:cNvSpPr/>
            <p:nvPr/>
          </p:nvSpPr>
          <p:spPr>
            <a:xfrm>
              <a:off x="3657600" y="4090086"/>
              <a:ext cx="2286000" cy="533400"/>
            </a:xfrm>
            <a:prstGeom prst="ellipse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2706129" y="4761471"/>
              <a:ext cx="1905000" cy="533400"/>
            </a:xfrm>
            <a:prstGeom prst="ellipse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5943600" y="4038600"/>
              <a:ext cx="1219200" cy="1066800"/>
            </a:xfrm>
            <a:prstGeom prst="ellipse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2800" y="2667000"/>
            <a:ext cx="1743075" cy="197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Goal</a:t>
            </a:r>
          </a:p>
          <a:p>
            <a:pPr lvl="1"/>
            <a:r>
              <a:rPr lang="en-US" sz="2400" dirty="0" smtClean="0"/>
              <a:t>Decrease floor depth, minimize materials, accelerate schedule</a:t>
            </a:r>
          </a:p>
          <a:p>
            <a:pPr lvl="1"/>
            <a:r>
              <a:rPr lang="en-US" sz="2400" dirty="0" smtClean="0"/>
              <a:t>Utilize Flat Plate OR Filigree Slab and Beam System</a:t>
            </a:r>
          </a:p>
          <a:p>
            <a:pPr lvl="1"/>
            <a:r>
              <a:rPr lang="en-US" sz="2400" dirty="0" smtClean="0"/>
              <a:t>Compare Original, Flat Plate, Filigree</a:t>
            </a:r>
          </a:p>
          <a:p>
            <a:pPr lvl="4"/>
            <a:r>
              <a:rPr lang="en-US" sz="1250" dirty="0" smtClean="0"/>
              <a:t>Lbs. / SF of Steel</a:t>
            </a:r>
          </a:p>
          <a:p>
            <a:pPr lvl="4"/>
            <a:r>
              <a:rPr lang="en-US" sz="1250" dirty="0" smtClean="0"/>
              <a:t>Total steel tonnage</a:t>
            </a:r>
          </a:p>
          <a:p>
            <a:pPr lvl="4"/>
            <a:r>
              <a:rPr lang="en-US" sz="1250" dirty="0" smtClean="0"/>
              <a:t>Steel Cost</a:t>
            </a:r>
          </a:p>
          <a:p>
            <a:pPr lvl="4"/>
            <a:r>
              <a:rPr lang="en-US" sz="1250" dirty="0" smtClean="0"/>
              <a:t>CY of Concrete</a:t>
            </a:r>
          </a:p>
          <a:p>
            <a:pPr lvl="4"/>
            <a:r>
              <a:rPr lang="en-US" sz="1250" dirty="0" smtClean="0"/>
              <a:t>Depth of slab, beam, and drop panel</a:t>
            </a:r>
          </a:p>
          <a:p>
            <a:pPr lvl="4"/>
            <a:r>
              <a:rPr lang="en-US" sz="1250" dirty="0" smtClean="0"/>
              <a:t>Concrete Cost</a:t>
            </a:r>
          </a:p>
          <a:p>
            <a:pPr lvl="4"/>
            <a:r>
              <a:rPr lang="en-US" sz="1250" dirty="0" smtClean="0"/>
              <a:t>Total formwork SF</a:t>
            </a:r>
          </a:p>
          <a:p>
            <a:pPr lvl="4"/>
            <a:r>
              <a:rPr lang="en-US" sz="1250" dirty="0" smtClean="0"/>
              <a:t>Formwork Cost</a:t>
            </a:r>
          </a:p>
          <a:p>
            <a:pPr lvl="4"/>
            <a:r>
              <a:rPr lang="en-US" sz="1250" dirty="0" smtClean="0"/>
              <a:t>Total Duration</a:t>
            </a: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RESIDENCE INN by MARRIOTT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Re-Design of Underground Garage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i="1" smtClean="0"/>
              <a:t>Julia Phillips              Senior Thesis 2008            Construction Management</a:t>
            </a:r>
            <a:endParaRPr lang="en-US" i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1600200"/>
            <a:ext cx="1295400" cy="4648200"/>
          </a:xfrm>
          <a:prstGeom prst="rect">
            <a:avLst/>
          </a:prstGeom>
          <a:gradFill flip="none" rotWithShape="1">
            <a:gsLst>
              <a:gs pos="0">
                <a:srgbClr val="777AFD">
                  <a:shade val="30000"/>
                  <a:satMod val="115000"/>
                </a:srgbClr>
              </a:gs>
              <a:gs pos="50000">
                <a:srgbClr val="777AFD">
                  <a:shade val="67500"/>
                  <a:satMod val="115000"/>
                </a:srgbClr>
              </a:gs>
              <a:gs pos="100000">
                <a:srgbClr val="777AFD">
                  <a:shade val="100000"/>
                  <a:satMod val="115000"/>
                </a:srgbClr>
              </a:gs>
            </a:gsLst>
            <a:lin ang="0" scaled="1"/>
            <a:tileRect/>
          </a:gradFill>
          <a:ln w="38100">
            <a:noFill/>
          </a:ln>
        </p:spPr>
        <p:txBody>
          <a:bodyPr wrap="square" rtlCol="0">
            <a:noAutofit/>
          </a:bodyPr>
          <a:lstStyle/>
          <a:p>
            <a:pPr algn="ctr"/>
            <a:endParaRPr lang="en-US" sz="1000" b="1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PROJECT OVERIVEW</a:t>
            </a:r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endParaRPr lang="en-US" sz="1400" baseline="0" dirty="0" smtClean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ANALYSIS 1:</a:t>
            </a:r>
          </a:p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STRUCTURAL RE-DESIGN</a:t>
            </a:r>
          </a:p>
          <a:p>
            <a:pPr algn="ctr"/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ANALYSIS 2:</a:t>
            </a: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CONTROLS</a:t>
            </a:r>
          </a:p>
          <a:p>
            <a:pPr algn="ctr"/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ANALYSIS 3:</a:t>
            </a: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GREYWATER</a:t>
            </a:r>
          </a:p>
          <a:p>
            <a:pPr algn="ctr"/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CRITICAL</a:t>
            </a:r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 INDUSTRY RESEARCH:</a:t>
            </a:r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“GREENING” OF HOTELS</a:t>
            </a:r>
          </a:p>
          <a:p>
            <a:pPr algn="ctr"/>
            <a:endParaRPr lang="en-US" sz="140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CONCLUSION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3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3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3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3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3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3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30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3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30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30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Flat Plate Design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200" dirty="0" smtClean="0"/>
              <a:t>Eliminate Drop Panels by Direct Design Method</a:t>
            </a:r>
          </a:p>
          <a:p>
            <a:r>
              <a:rPr lang="en-US" sz="2200" dirty="0" smtClean="0"/>
              <a:t>h = 10 in. d = 8.50 in. </a:t>
            </a:r>
          </a:p>
          <a:p>
            <a:endParaRPr lang="en-US" sz="2200" dirty="0" smtClean="0"/>
          </a:p>
          <a:p>
            <a:r>
              <a:rPr lang="en-US" sz="2200" dirty="0" smtClean="0"/>
              <a:t>* Assume Columns are In Line</a:t>
            </a:r>
          </a:p>
          <a:p>
            <a:r>
              <a:rPr lang="en-US" sz="2200" dirty="0" smtClean="0"/>
              <a:t>* Assume 10 Column Lines</a:t>
            </a:r>
          </a:p>
          <a:p>
            <a:r>
              <a:rPr lang="en-US" sz="2200" dirty="0" smtClean="0"/>
              <a:t>* Assume All Columns are 18" x 30"</a:t>
            </a:r>
          </a:p>
          <a:p>
            <a:r>
              <a:rPr lang="en-US" sz="2200" dirty="0" smtClean="0"/>
              <a:t>* Frame C is Doubled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smtClean="0"/>
              <a:t>RESIDENCE INN by MARRIOTT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i="1" smtClean="0"/>
              <a:t>Julia Phillips              Senior Thesis 2008            Construction Management</a:t>
            </a:r>
            <a:endParaRPr lang="en-US" i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1600200"/>
            <a:ext cx="1295400" cy="4648200"/>
          </a:xfrm>
          <a:prstGeom prst="rect">
            <a:avLst/>
          </a:prstGeom>
          <a:gradFill flip="none" rotWithShape="1">
            <a:gsLst>
              <a:gs pos="0">
                <a:srgbClr val="777AFD">
                  <a:shade val="30000"/>
                  <a:satMod val="115000"/>
                </a:srgbClr>
              </a:gs>
              <a:gs pos="50000">
                <a:srgbClr val="777AFD">
                  <a:shade val="67500"/>
                  <a:satMod val="115000"/>
                </a:srgbClr>
              </a:gs>
              <a:gs pos="100000">
                <a:srgbClr val="777AFD">
                  <a:shade val="100000"/>
                  <a:satMod val="115000"/>
                </a:srgbClr>
              </a:gs>
            </a:gsLst>
            <a:lin ang="0" scaled="1"/>
            <a:tileRect/>
          </a:gradFill>
          <a:ln w="38100">
            <a:noFill/>
          </a:ln>
        </p:spPr>
        <p:txBody>
          <a:bodyPr wrap="square" rtlCol="0">
            <a:noAutofit/>
          </a:bodyPr>
          <a:lstStyle/>
          <a:p>
            <a:pPr algn="ctr"/>
            <a:endParaRPr lang="en-US" sz="1000" b="1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PROJECT OVERIVEW</a:t>
            </a:r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endParaRPr lang="en-US" sz="1400" baseline="0" dirty="0" smtClean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ANALYSIS 1:</a:t>
            </a:r>
          </a:p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STRUCTURAL RE-DESIGN</a:t>
            </a:r>
          </a:p>
          <a:p>
            <a:pPr algn="ctr"/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ANALYSIS 2:</a:t>
            </a: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CONTROLS</a:t>
            </a:r>
          </a:p>
          <a:p>
            <a:pPr algn="ctr"/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ANALYSIS 3:</a:t>
            </a: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GREYWATER</a:t>
            </a:r>
          </a:p>
          <a:p>
            <a:pPr algn="ctr"/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CRITICAL</a:t>
            </a:r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 INDUSTRY RESEARCH:</a:t>
            </a:r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“GREENING” OF HOTELS</a:t>
            </a:r>
          </a:p>
          <a:p>
            <a:pPr algn="ctr"/>
            <a:endParaRPr lang="en-US" sz="140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CONCLUSION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029200" y="1828800"/>
            <a:ext cx="4114800" cy="4038600"/>
            <a:chOff x="0" y="0"/>
            <a:chExt cx="5206051" cy="50292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5206051" cy="5029200"/>
            </a:xfrm>
            <a:prstGeom prst="rect">
              <a:avLst/>
            </a:prstGeom>
          </p:spPr>
        </p:pic>
        <p:sp>
          <p:nvSpPr>
            <p:cNvPr id="9" name="TextBox 196"/>
            <p:cNvSpPr txBox="1"/>
            <p:nvPr/>
          </p:nvSpPr>
          <p:spPr>
            <a:xfrm>
              <a:off x="1076325" y="2266949"/>
              <a:ext cx="1352550" cy="1600200"/>
            </a:xfrm>
            <a:prstGeom prst="rect">
              <a:avLst/>
            </a:prstGeom>
            <a:solidFill>
              <a:srgbClr val="FFC000">
                <a:alpha val="50000"/>
              </a:srgbClr>
            </a:solidFill>
            <a:ln/>
          </p:spPr>
          <p:style>
            <a:lnRef idx="1">
              <a:schemeClr val="accent4"/>
            </a:lnRef>
            <a:fillRef idx="1001">
              <a:schemeClr val="lt2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100"/>
            </a:p>
            <a:p>
              <a:pPr algn="ctr"/>
              <a:r>
                <a:rPr lang="en-US" sz="1100"/>
                <a:t>Frame A @ 27'</a:t>
              </a:r>
            </a:p>
          </p:txBody>
        </p:sp>
        <p:sp>
          <p:nvSpPr>
            <p:cNvPr id="10" name="TextBox 197"/>
            <p:cNvSpPr txBox="1"/>
            <p:nvPr/>
          </p:nvSpPr>
          <p:spPr>
            <a:xfrm>
              <a:off x="1085850" y="3876676"/>
              <a:ext cx="1352550" cy="742950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/>
          </p:spPr>
          <p:style>
            <a:lnRef idx="1">
              <a:schemeClr val="accent4"/>
            </a:lnRef>
            <a:fillRef idx="1001">
              <a:schemeClr val="lt2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100"/>
                <a:t>Frame A @ 10'</a:t>
              </a:r>
            </a:p>
            <a:p>
              <a:pPr algn="ctr"/>
              <a:endParaRPr lang="en-US" sz="1100"/>
            </a:p>
          </p:txBody>
        </p:sp>
        <p:sp>
          <p:nvSpPr>
            <p:cNvPr id="11" name="TextBox 198"/>
            <p:cNvSpPr txBox="1"/>
            <p:nvPr/>
          </p:nvSpPr>
          <p:spPr>
            <a:xfrm>
              <a:off x="1743075" y="4210051"/>
              <a:ext cx="1352550" cy="409574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50000"/>
              </a:schemeClr>
            </a:solidFill>
            <a:ln/>
          </p:spPr>
          <p:style>
            <a:lnRef idx="1">
              <a:schemeClr val="accent4"/>
            </a:lnRef>
            <a:fillRef idx="1001">
              <a:schemeClr val="lt2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100"/>
                <a:t>Frame C @ 17'</a:t>
              </a:r>
            </a:p>
          </p:txBody>
        </p:sp>
        <p:sp>
          <p:nvSpPr>
            <p:cNvPr id="12" name="TextBox 199"/>
            <p:cNvSpPr txBox="1"/>
            <p:nvPr/>
          </p:nvSpPr>
          <p:spPr>
            <a:xfrm>
              <a:off x="1733550" y="1809749"/>
              <a:ext cx="1352550" cy="1200151"/>
            </a:xfrm>
            <a:prstGeom prst="rect">
              <a:avLst/>
            </a:prstGeom>
            <a:solidFill>
              <a:schemeClr val="accent1">
                <a:lumMod val="20000"/>
                <a:lumOff val="80000"/>
                <a:alpha val="50000"/>
              </a:schemeClr>
            </a:solidFill>
            <a:ln/>
          </p:spPr>
          <p:style>
            <a:lnRef idx="1">
              <a:schemeClr val="accent4"/>
            </a:lnRef>
            <a:fillRef idx="1001">
              <a:schemeClr val="lt2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100" dirty="0"/>
                <a:t>Frame B @ 17'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RESIDENCE INN by MARRIOTT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Flat Plate Design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i="1" smtClean="0"/>
              <a:t>Julia Phillips              Senior Thesis 2008            Construction Management</a:t>
            </a:r>
            <a:endParaRPr lang="en-US" i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1600200"/>
            <a:ext cx="1295400" cy="4648200"/>
          </a:xfrm>
          <a:prstGeom prst="rect">
            <a:avLst/>
          </a:prstGeom>
          <a:gradFill flip="none" rotWithShape="1">
            <a:gsLst>
              <a:gs pos="0">
                <a:srgbClr val="777AFD">
                  <a:shade val="30000"/>
                  <a:satMod val="115000"/>
                </a:srgbClr>
              </a:gs>
              <a:gs pos="50000">
                <a:srgbClr val="777AFD">
                  <a:shade val="67500"/>
                  <a:satMod val="115000"/>
                </a:srgbClr>
              </a:gs>
              <a:gs pos="100000">
                <a:srgbClr val="777AFD">
                  <a:shade val="100000"/>
                  <a:satMod val="115000"/>
                </a:srgbClr>
              </a:gs>
            </a:gsLst>
            <a:lin ang="0" scaled="1"/>
            <a:tileRect/>
          </a:gradFill>
          <a:ln w="38100">
            <a:noFill/>
          </a:ln>
        </p:spPr>
        <p:txBody>
          <a:bodyPr wrap="square" rtlCol="0">
            <a:noAutofit/>
          </a:bodyPr>
          <a:lstStyle/>
          <a:p>
            <a:pPr algn="ctr"/>
            <a:endParaRPr lang="en-US" sz="1000" b="1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PROJECT OVERIVEW</a:t>
            </a:r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endParaRPr lang="en-US" sz="1400" baseline="0" dirty="0" smtClean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ANALYSIS 1:</a:t>
            </a:r>
          </a:p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STRUCTURAL RE-DESIGN</a:t>
            </a:r>
          </a:p>
          <a:p>
            <a:pPr algn="ctr"/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ANALYSIS 2:</a:t>
            </a: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CONTROLS</a:t>
            </a:r>
          </a:p>
          <a:p>
            <a:pPr algn="ctr"/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ANALYSIS 3:</a:t>
            </a: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GREYWATER</a:t>
            </a:r>
          </a:p>
          <a:p>
            <a:pPr algn="ctr"/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CRITICAL</a:t>
            </a:r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 INDUSTRY RESEARCH:</a:t>
            </a:r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“GREENING” OF HOTELS</a:t>
            </a:r>
          </a:p>
          <a:p>
            <a:pPr algn="ctr"/>
            <a:endParaRPr lang="en-US" sz="140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CONCLUSION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2057400" y="2057400"/>
          <a:ext cx="6096000" cy="146685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24765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Column Strip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Middle Strip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4765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Description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</a:t>
                      </a:r>
                      <a:r>
                        <a:rPr lang="en-US" sz="1100" b="0" i="0" u="none" strike="noStrike" baseline="-25000">
                          <a:solidFill>
                            <a:srgbClr val="000000"/>
                          </a:solidFill>
                          <a:latin typeface="Calibri"/>
                        </a:rPr>
                        <a:t>EXT</a:t>
                      </a:r>
                      <a:r>
                        <a:rPr lang="en-US" sz="1100" b="0" i="0" u="none" strike="noStrike" baseline="30000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</a:t>
                      </a:r>
                      <a:r>
                        <a:rPr lang="en-US" sz="1100" b="0" i="0" u="none" strike="noStrike" baseline="-25000">
                          <a:solidFill>
                            <a:srgbClr val="000000"/>
                          </a:solidFill>
                          <a:latin typeface="Calibri"/>
                        </a:rPr>
                        <a:t>EXT</a:t>
                      </a:r>
                      <a:r>
                        <a:rPr lang="en-US" sz="1100" b="0" i="0" u="none" strike="noStrike" baseline="30000">
                          <a:solidFill>
                            <a:srgbClr val="000000"/>
                          </a:solidFill>
                          <a:latin typeface="Calibri"/>
                        </a:rPr>
                        <a:t>+</a:t>
                      </a: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</a:t>
                      </a:r>
                      <a:r>
                        <a:rPr lang="en-US" sz="1100" b="0" i="0" u="none" strike="noStrike" baseline="-25000">
                          <a:solidFill>
                            <a:srgbClr val="000000"/>
                          </a:solidFill>
                          <a:latin typeface="Calibri"/>
                        </a:rPr>
                        <a:t>INT</a:t>
                      </a:r>
                      <a:r>
                        <a:rPr lang="en-US" sz="1100" b="0" i="0" u="none" strike="noStrike" baseline="30000">
                          <a:solidFill>
                            <a:srgbClr val="000000"/>
                          </a:solidFill>
                          <a:latin typeface="Calibri"/>
                        </a:rPr>
                        <a:t>+</a:t>
                      </a: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</a:t>
                      </a:r>
                      <a:r>
                        <a:rPr lang="en-US" sz="1100" b="0" i="0" u="none" strike="noStrike" baseline="-25000">
                          <a:solidFill>
                            <a:srgbClr val="000000"/>
                          </a:solidFill>
                          <a:latin typeface="Calibri"/>
                        </a:rPr>
                        <a:t>INT</a:t>
                      </a:r>
                      <a:r>
                        <a:rPr lang="en-US" sz="1100" b="0" i="0" u="none" strike="noStrike" baseline="30000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</a:t>
                      </a:r>
                      <a:r>
                        <a:rPr lang="en-US" sz="1100" b="0" i="0" u="none" strike="noStrike" baseline="-25000">
                          <a:solidFill>
                            <a:srgbClr val="000000"/>
                          </a:solidFill>
                          <a:latin typeface="Calibri"/>
                        </a:rPr>
                        <a:t>EXT</a:t>
                      </a:r>
                      <a:r>
                        <a:rPr lang="en-US" sz="1100" b="0" i="0" u="none" strike="noStrike" baseline="30000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</a:t>
                      </a:r>
                      <a:r>
                        <a:rPr lang="en-US" sz="1100" b="0" i="0" u="none" strike="noStrike" baseline="-25000">
                          <a:solidFill>
                            <a:srgbClr val="000000"/>
                          </a:solidFill>
                          <a:latin typeface="Calibri"/>
                        </a:rPr>
                        <a:t>EXT</a:t>
                      </a:r>
                      <a:r>
                        <a:rPr lang="en-US" sz="1100" b="0" i="0" u="none" strike="noStrike" baseline="30000">
                          <a:solidFill>
                            <a:srgbClr val="000000"/>
                          </a:solidFill>
                          <a:latin typeface="Calibri"/>
                        </a:rPr>
                        <a:t>+</a:t>
                      </a: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</a:t>
                      </a:r>
                      <a:r>
                        <a:rPr lang="en-US" sz="1100" b="0" i="0" u="none" strike="noStrike" baseline="-25000">
                          <a:solidFill>
                            <a:srgbClr val="000000"/>
                          </a:solidFill>
                          <a:latin typeface="Calibri"/>
                        </a:rPr>
                        <a:t>INT</a:t>
                      </a:r>
                      <a:r>
                        <a:rPr lang="en-US" sz="1100" b="0" i="0" u="none" strike="noStrike" baseline="30000">
                          <a:solidFill>
                            <a:srgbClr val="000000"/>
                          </a:solidFill>
                          <a:latin typeface="Calibri"/>
                        </a:rPr>
                        <a:t>+</a:t>
                      </a: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</a:t>
                      </a:r>
                      <a:r>
                        <a:rPr lang="en-US" sz="1100" b="0" i="0" u="none" strike="noStrike" baseline="-25000">
                          <a:solidFill>
                            <a:srgbClr val="000000"/>
                          </a:solidFill>
                          <a:latin typeface="Calibri"/>
                        </a:rPr>
                        <a:t>INT</a:t>
                      </a:r>
                      <a:r>
                        <a:rPr lang="en-US" sz="1100" b="0" i="0" u="none" strike="noStrike" baseline="30000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125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Frame A @ 10'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(6) #6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(10) #6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(10) #4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(10) #4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125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Frame A @ 27'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(6) #6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(6) #6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(6) #6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(6) #5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(10) #4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(10) #4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765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Frame B @ 17'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(5) #6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(5) #6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(13) #4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(13) #4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765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Frame C @ 17'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(2) #4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(3) #4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(5) #4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(5) #4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3429000" y="3789045"/>
          <a:ext cx="3733800" cy="1316355"/>
        </p:xfrm>
        <a:graphic>
          <a:graphicData uri="http://schemas.openxmlformats.org/drawingml/2006/table">
            <a:tbl>
              <a:tblPr/>
              <a:tblGrid>
                <a:gridCol w="2370892"/>
                <a:gridCol w="1362908"/>
              </a:tblGrid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Analysis Description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Re-Designed CIP Slab without Drop Panels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Steel (TONS)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42.10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Steel (lbs./SF)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Concrete (CY)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1361.11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Concrete Drop/Beam (in.)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Concrete Slab (in.)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RESIDENCE INN by MARRIOTT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Filigree Slab &amp; Beam Design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i="1" smtClean="0"/>
              <a:t>Julia Phillips              Senior Thesis 2008            Construction Management</a:t>
            </a:r>
            <a:endParaRPr lang="en-US" i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1600200"/>
            <a:ext cx="1295400" cy="4648200"/>
          </a:xfrm>
          <a:prstGeom prst="rect">
            <a:avLst/>
          </a:prstGeom>
          <a:gradFill flip="none" rotWithShape="1">
            <a:gsLst>
              <a:gs pos="0">
                <a:srgbClr val="777AFD">
                  <a:shade val="30000"/>
                  <a:satMod val="115000"/>
                </a:srgbClr>
              </a:gs>
              <a:gs pos="50000">
                <a:srgbClr val="777AFD">
                  <a:shade val="67500"/>
                  <a:satMod val="115000"/>
                </a:srgbClr>
              </a:gs>
              <a:gs pos="100000">
                <a:srgbClr val="777AFD">
                  <a:shade val="100000"/>
                  <a:satMod val="115000"/>
                </a:srgbClr>
              </a:gs>
            </a:gsLst>
            <a:lin ang="0" scaled="1"/>
            <a:tileRect/>
          </a:gradFill>
          <a:ln w="38100">
            <a:noFill/>
          </a:ln>
        </p:spPr>
        <p:txBody>
          <a:bodyPr wrap="square" rtlCol="0">
            <a:noAutofit/>
          </a:bodyPr>
          <a:lstStyle/>
          <a:p>
            <a:pPr algn="ctr"/>
            <a:endParaRPr lang="en-US" sz="1000" b="1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PROJECT OVERIVEW</a:t>
            </a:r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endParaRPr lang="en-US" sz="1400" baseline="0" dirty="0" smtClean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ANALYSIS 1:</a:t>
            </a:r>
          </a:p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STRUCTURAL RE-DESIGN</a:t>
            </a:r>
          </a:p>
          <a:p>
            <a:pPr algn="ctr"/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ANALYSIS 2:</a:t>
            </a: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CONTROLS</a:t>
            </a:r>
          </a:p>
          <a:p>
            <a:pPr algn="ctr"/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ANALYSIS 3:</a:t>
            </a: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GREYWATER</a:t>
            </a:r>
          </a:p>
          <a:p>
            <a:pPr algn="ctr"/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CRITICAL</a:t>
            </a:r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 INDUSTRY RESEARCH:</a:t>
            </a:r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“GREENING” OF HOTELS</a:t>
            </a:r>
          </a:p>
          <a:p>
            <a:pPr algn="ctr"/>
            <a:endParaRPr lang="en-US" sz="140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CONCLUSION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2057400"/>
            <a:ext cx="3434890" cy="3079678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/>
          <a:srcRect t="15706" b="9689"/>
          <a:stretch>
            <a:fillRect/>
          </a:stretch>
        </p:blipFill>
        <p:spPr bwMode="auto">
          <a:xfrm>
            <a:off x="5029200" y="4343400"/>
            <a:ext cx="3810000" cy="14478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22532" name="Picture 4" descr="beamsla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29200" y="1600200"/>
            <a:ext cx="3642074" cy="233362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</p:pic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3276600" y="2743200"/>
          <a:ext cx="3429000" cy="1544954"/>
        </p:xfrm>
        <a:graphic>
          <a:graphicData uri="http://schemas.openxmlformats.org/drawingml/2006/table">
            <a:tbl>
              <a:tblPr/>
              <a:tblGrid>
                <a:gridCol w="2177350"/>
                <a:gridCol w="1251650"/>
              </a:tblGrid>
              <a:tr h="40468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Analysis Description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Filigree Slab and Beam System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2358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Steel (TONS)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48.00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476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Steel (lbs./SF)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2.25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2358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Concrete (CY)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816.67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2358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Concrete Drop/Beam (in.)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11.5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476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Concrete Slab (in.)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2127825" y="1624965"/>
          <a:ext cx="5880100" cy="3251835"/>
        </p:xfrm>
        <a:graphic>
          <a:graphicData uri="http://schemas.openxmlformats.org/drawingml/2006/table">
            <a:tbl>
              <a:tblPr/>
              <a:tblGrid>
                <a:gridCol w="2123193"/>
                <a:gridCol w="1220518"/>
                <a:gridCol w="1296800"/>
                <a:gridCol w="1239589"/>
              </a:tblGrid>
              <a:tr h="0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mbria"/>
                        </a:rPr>
                        <a:t>Structural System Comparison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Analysis Description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Existing CIP Slab with Drop Panels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Re-Designed CIP Slab without Drop Panels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Filigree Slab and Beam System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Steel (TONS)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61.99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42.10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48.00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Steel (lbs./SF)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2.25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Steel Cost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$87,096.81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$59,144.32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$67,440.00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Concrete (CY)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1346.58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1361.11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816.67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Concrete Drop/Beam (in.)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11.5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Concrete Slab (in.)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Concrete Cost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$590,207.48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$596,575.00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$357,945.00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Formwork (SF)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46007.95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44100.00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44100.00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Formwork Cost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$253,043.74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$242,550.00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$142,575.30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Slab Duration (Days)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mbria"/>
                        </a:rPr>
                        <a:t>Total Cost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mbria"/>
                        </a:rPr>
                        <a:t>$930,348.02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mbria"/>
                        </a:rPr>
                        <a:t>$898,269.32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mbria"/>
                        </a:rPr>
                        <a:t>$567,960.30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mbria"/>
                        </a:rPr>
                        <a:t>Location Factor Adjustment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mbria"/>
                        </a:rPr>
                        <a:t>0.94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mbria"/>
                        </a:rPr>
                        <a:t>0.94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mbria"/>
                        </a:rPr>
                        <a:t>0.94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latin typeface="Cambria"/>
                        </a:rPr>
                        <a:t>Adjusted Total Cost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latin typeface="Cambria"/>
                        </a:rPr>
                        <a:t>$874,527.14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latin typeface="Cambria"/>
                        </a:rPr>
                        <a:t>$844,373.16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latin typeface="Cambria"/>
                        </a:rPr>
                        <a:t>$533,882.68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RESIDENCE INN by MARRIOTT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System Comparison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i="1" smtClean="0"/>
              <a:t>Julia Phillips              Senior Thesis 2008            Construction Management</a:t>
            </a:r>
            <a:endParaRPr lang="en-US" i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1600200"/>
            <a:ext cx="1295400" cy="4648200"/>
          </a:xfrm>
          <a:prstGeom prst="rect">
            <a:avLst/>
          </a:prstGeom>
          <a:gradFill flip="none" rotWithShape="1">
            <a:gsLst>
              <a:gs pos="0">
                <a:srgbClr val="777AFD">
                  <a:shade val="30000"/>
                  <a:satMod val="115000"/>
                </a:srgbClr>
              </a:gs>
              <a:gs pos="50000">
                <a:srgbClr val="777AFD">
                  <a:shade val="67500"/>
                  <a:satMod val="115000"/>
                </a:srgbClr>
              </a:gs>
              <a:gs pos="100000">
                <a:srgbClr val="777AFD">
                  <a:shade val="100000"/>
                  <a:satMod val="115000"/>
                </a:srgbClr>
              </a:gs>
            </a:gsLst>
            <a:lin ang="0" scaled="1"/>
            <a:tileRect/>
          </a:gradFill>
          <a:ln w="38100">
            <a:noFill/>
          </a:ln>
        </p:spPr>
        <p:txBody>
          <a:bodyPr wrap="square" rtlCol="0">
            <a:noAutofit/>
          </a:bodyPr>
          <a:lstStyle/>
          <a:p>
            <a:pPr algn="ctr"/>
            <a:endParaRPr lang="en-US" sz="1000" b="1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PROJECT OVERIVEW</a:t>
            </a:r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endParaRPr lang="en-US" sz="1400" baseline="0" dirty="0" smtClean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ANALYSIS 1:</a:t>
            </a:r>
          </a:p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STRUCTURAL RE-DESIGN</a:t>
            </a:r>
          </a:p>
          <a:p>
            <a:pPr algn="ctr"/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ANALYSIS 2:</a:t>
            </a: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CONTROLS</a:t>
            </a:r>
          </a:p>
          <a:p>
            <a:pPr algn="ctr"/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ANALYSIS 3:</a:t>
            </a: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GREYWATER</a:t>
            </a:r>
          </a:p>
          <a:p>
            <a:pPr algn="ctr"/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CRITICAL</a:t>
            </a:r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 INDUSTRY RESEARCH:</a:t>
            </a:r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“GREENING” OF HOTELS</a:t>
            </a:r>
          </a:p>
          <a:p>
            <a:pPr algn="ctr"/>
            <a:endParaRPr lang="en-US" sz="140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CONCLUSION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572000" y="2286000"/>
            <a:ext cx="3200400" cy="381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4572000" y="2895600"/>
            <a:ext cx="3200400" cy="1524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4572000" y="3089910"/>
            <a:ext cx="3200400" cy="4000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4457700" y="3909060"/>
            <a:ext cx="3352800" cy="1828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4572000" y="4114800"/>
            <a:ext cx="3200400" cy="1524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2120902" y="2273298"/>
          <a:ext cx="5880098" cy="2590802"/>
        </p:xfrm>
        <a:graphic>
          <a:graphicData uri="http://schemas.openxmlformats.org/drawingml/2006/table">
            <a:tbl>
              <a:tblPr/>
              <a:tblGrid>
                <a:gridCol w="2119127"/>
                <a:gridCol w="1221838"/>
                <a:gridCol w="1298203"/>
                <a:gridCol w="1240930"/>
              </a:tblGrid>
              <a:tr h="227626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mbria"/>
                        </a:rPr>
                        <a:t>Savings Analysis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693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Steel (TONS)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8064A2"/>
                          </a:solidFill>
                          <a:latin typeface="Calibri"/>
                        </a:rPr>
                        <a:t>n/a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72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Steel (lbs./SF)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8064A2"/>
                          </a:solidFill>
                          <a:latin typeface="Calibri"/>
                        </a:rPr>
                        <a:t>n/a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72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Steel Cost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8064A2"/>
                          </a:solidFill>
                          <a:latin typeface="Calibri"/>
                        </a:rPr>
                        <a:t>n/a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$27,952.49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$19,656.81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693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Concrete (CY)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8064A2"/>
                          </a:solidFill>
                          <a:latin typeface="Calibri"/>
                        </a:rPr>
                        <a:t>n/a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-14.53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529.92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72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Concrete Cost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8064A2"/>
                          </a:solidFill>
                          <a:latin typeface="Calibri"/>
                        </a:rPr>
                        <a:t>n/a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-$6,367.53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$232,262.48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693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Formwork (SF)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8064A2"/>
                          </a:solidFill>
                          <a:latin typeface="Calibri"/>
                        </a:rPr>
                        <a:t>n/a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1907.95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1907.95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72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Formwork Cost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8064A2"/>
                          </a:solidFill>
                          <a:latin typeface="Calibri"/>
                        </a:rPr>
                        <a:t>n/a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$10,493.74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$110,468.44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72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Slab Duration (Days)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8064A2"/>
                          </a:solidFill>
                          <a:latin typeface="Calibri"/>
                        </a:rPr>
                        <a:t>n/a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900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mbria"/>
                        </a:rPr>
                        <a:t>Total Cost Savings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mbria"/>
                        </a:rPr>
                        <a:t>n/a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mbria"/>
                        </a:rPr>
                        <a:t>$32,078.70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mbria"/>
                        </a:rPr>
                        <a:t>$362,387.72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900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mbria"/>
                        </a:rPr>
                        <a:t>Location Factor Adjustment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mbria"/>
                        </a:rPr>
                        <a:t>0.94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mbria"/>
                        </a:rPr>
                        <a:t>0.94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mbria"/>
                        </a:rPr>
                        <a:t>0.94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7973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latin typeface="Cambria"/>
                        </a:rPr>
                        <a:t>Adjusted Total Cost Savings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latin typeface="Cambria"/>
                        </a:rPr>
                        <a:t>n/a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latin typeface="Cambria"/>
                        </a:rPr>
                        <a:t>$30,153.98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latin typeface="Cambria"/>
                        </a:rPr>
                        <a:t>$340,644.45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28" name="Explosion 2 27"/>
          <p:cNvSpPr/>
          <p:nvPr/>
        </p:nvSpPr>
        <p:spPr>
          <a:xfrm rot="699645">
            <a:off x="6546807" y="4333806"/>
            <a:ext cx="1765387" cy="871020"/>
          </a:xfrm>
          <a:prstGeom prst="irregularSeal2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1" grpId="0" animBg="1"/>
      <p:bldP spid="32" grpId="0" animBg="1"/>
      <p:bldP spid="33" grpId="0" animBg="1"/>
      <p:bldP spid="34" grpId="0" animBg="1"/>
      <p:bldP spid="2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2"/>
          <a:srcRect l="8549" t="14941" r="51469" b="9877"/>
          <a:stretch>
            <a:fillRect/>
          </a:stretch>
        </p:blipFill>
        <p:spPr bwMode="auto">
          <a:xfrm>
            <a:off x="2362200" y="1676400"/>
            <a:ext cx="5610225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RESIDENCE INN by MARRIOTT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Schedule Reduction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i="1" smtClean="0"/>
              <a:t>Julia Phillips              Senior Thesis 2008            Construction Management</a:t>
            </a:r>
            <a:endParaRPr lang="en-US" i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1600200"/>
            <a:ext cx="1295400" cy="4648200"/>
          </a:xfrm>
          <a:prstGeom prst="rect">
            <a:avLst/>
          </a:prstGeom>
          <a:gradFill flip="none" rotWithShape="1">
            <a:gsLst>
              <a:gs pos="0">
                <a:srgbClr val="777AFD">
                  <a:shade val="30000"/>
                  <a:satMod val="115000"/>
                </a:srgbClr>
              </a:gs>
              <a:gs pos="50000">
                <a:srgbClr val="777AFD">
                  <a:shade val="67500"/>
                  <a:satMod val="115000"/>
                </a:srgbClr>
              </a:gs>
              <a:gs pos="100000">
                <a:srgbClr val="777AFD">
                  <a:shade val="100000"/>
                  <a:satMod val="115000"/>
                </a:srgbClr>
              </a:gs>
            </a:gsLst>
            <a:lin ang="0" scaled="1"/>
            <a:tileRect/>
          </a:gradFill>
          <a:ln w="38100">
            <a:noFill/>
          </a:ln>
        </p:spPr>
        <p:txBody>
          <a:bodyPr wrap="square" rtlCol="0">
            <a:noAutofit/>
          </a:bodyPr>
          <a:lstStyle/>
          <a:p>
            <a:pPr algn="ctr"/>
            <a:endParaRPr lang="en-US" sz="1000" b="1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PROJECT OVERIVEW</a:t>
            </a:r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endParaRPr lang="en-US" sz="1400" baseline="0" dirty="0" smtClean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ANALYSIS 1:</a:t>
            </a:r>
          </a:p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STRUCTURAL RE-DESIGN</a:t>
            </a:r>
          </a:p>
          <a:p>
            <a:pPr algn="ctr"/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ANALYSIS 2:</a:t>
            </a: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CONTROLS</a:t>
            </a:r>
          </a:p>
          <a:p>
            <a:pPr algn="ctr"/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ANALYSIS 3:</a:t>
            </a: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GREYWATER</a:t>
            </a:r>
          </a:p>
          <a:p>
            <a:pPr algn="ctr"/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CRITICAL</a:t>
            </a:r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 INDUSTRY RESEARCH:</a:t>
            </a:r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“GREENING” OF HOTELS</a:t>
            </a:r>
          </a:p>
          <a:p>
            <a:pPr algn="ctr"/>
            <a:endParaRPr lang="en-US" sz="140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CONCLUSION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3104800" y="2700250"/>
          <a:ext cx="4279900" cy="582930"/>
        </p:xfrm>
        <a:graphic>
          <a:graphicData uri="http://schemas.openxmlformats.org/drawingml/2006/table">
            <a:tbl>
              <a:tblPr/>
              <a:tblGrid>
                <a:gridCol w="599186"/>
                <a:gridCol w="836958"/>
                <a:gridCol w="443841"/>
                <a:gridCol w="722828"/>
                <a:gridCol w="637230"/>
                <a:gridCol w="1039857"/>
              </a:tblGrid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mbria"/>
                        </a:rPr>
                        <a:t>System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mbria"/>
                        </a:rPr>
                        <a:t>Price/Unit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mbria"/>
                        </a:rPr>
                        <a:t>Units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mbria"/>
                        </a:rPr>
                        <a:t>Schedule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mbria"/>
                        </a:rPr>
                        <a:t>Time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mbria"/>
                        </a:rPr>
                        <a:t>Revenue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mbria"/>
                        </a:rPr>
                        <a:t>10" CIP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$180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27 Days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37 Nights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mbria"/>
                        </a:rPr>
                        <a:t>$979,020.00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mbria"/>
                        </a:rPr>
                        <a:t>Filigree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$180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33 Days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45 Nights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mbria"/>
                        </a:rPr>
                        <a:t>$1,190,700.00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9" name="Explosion 2 8"/>
          <p:cNvSpPr/>
          <p:nvPr/>
        </p:nvSpPr>
        <p:spPr>
          <a:xfrm rot="205379">
            <a:off x="5167662" y="2969456"/>
            <a:ext cx="2951857" cy="506570"/>
          </a:xfrm>
          <a:prstGeom prst="irregularSeal2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Filigree slab and beam system is the recommended system. </a:t>
            </a:r>
          </a:p>
          <a:p>
            <a:pPr lvl="1"/>
            <a:r>
              <a:rPr lang="en-US" sz="2000" dirty="0" smtClean="0">
                <a:solidFill>
                  <a:srgbClr val="FF0000"/>
                </a:solidFill>
              </a:rPr>
              <a:t>Smaller overall depth </a:t>
            </a:r>
            <a:r>
              <a:rPr lang="en-US" sz="2000" dirty="0" smtClean="0"/>
              <a:t>which is key in designing clearance heights and piping and plumbing work.  </a:t>
            </a:r>
          </a:p>
          <a:p>
            <a:pPr lvl="1"/>
            <a:r>
              <a:rPr lang="en-US" sz="2000" dirty="0" smtClean="0">
                <a:solidFill>
                  <a:srgbClr val="FF0000"/>
                </a:solidFill>
              </a:rPr>
              <a:t>Construction is 33 days faster </a:t>
            </a:r>
            <a:r>
              <a:rPr lang="en-US" sz="2000" dirty="0" smtClean="0"/>
              <a:t>which enables an early opening.  </a:t>
            </a:r>
          </a:p>
          <a:p>
            <a:pPr lvl="1"/>
            <a:r>
              <a:rPr lang="en-US" sz="2000" dirty="0" smtClean="0">
                <a:solidFill>
                  <a:srgbClr val="FF0000"/>
                </a:solidFill>
              </a:rPr>
              <a:t>Saves the owner $340,644.45 </a:t>
            </a:r>
            <a:r>
              <a:rPr lang="en-US" sz="2000" dirty="0" smtClean="0"/>
              <a:t>in construction cost.</a:t>
            </a:r>
          </a:p>
          <a:p>
            <a:pPr lvl="1"/>
            <a:r>
              <a:rPr lang="en-US" sz="2000" dirty="0" smtClean="0"/>
              <a:t>Add </a:t>
            </a:r>
            <a:r>
              <a:rPr lang="en-US" sz="2000" dirty="0" smtClean="0">
                <a:solidFill>
                  <a:srgbClr val="FF0000"/>
                </a:solidFill>
              </a:rPr>
              <a:t>additional revenue of $1.2 million </a:t>
            </a:r>
            <a:r>
              <a:rPr lang="en-US" sz="2000" dirty="0" smtClean="0"/>
              <a:t>within the first 45 nights.  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RESIDENCE INN by MARRIOTT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 &amp; Recommendation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i="1" smtClean="0"/>
              <a:t>Julia Phillips              Senior Thesis 2008            Construction Management</a:t>
            </a:r>
            <a:endParaRPr lang="en-US" i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1600200"/>
            <a:ext cx="1295400" cy="4648200"/>
          </a:xfrm>
          <a:prstGeom prst="rect">
            <a:avLst/>
          </a:prstGeom>
          <a:gradFill flip="none" rotWithShape="1">
            <a:gsLst>
              <a:gs pos="0">
                <a:srgbClr val="777AFD">
                  <a:shade val="30000"/>
                  <a:satMod val="115000"/>
                </a:srgbClr>
              </a:gs>
              <a:gs pos="50000">
                <a:srgbClr val="777AFD">
                  <a:shade val="67500"/>
                  <a:satMod val="115000"/>
                </a:srgbClr>
              </a:gs>
              <a:gs pos="100000">
                <a:srgbClr val="777AFD">
                  <a:shade val="100000"/>
                  <a:satMod val="115000"/>
                </a:srgbClr>
              </a:gs>
            </a:gsLst>
            <a:lin ang="0" scaled="1"/>
            <a:tileRect/>
          </a:gradFill>
          <a:ln w="38100">
            <a:noFill/>
          </a:ln>
        </p:spPr>
        <p:txBody>
          <a:bodyPr wrap="square" rtlCol="0">
            <a:noAutofit/>
          </a:bodyPr>
          <a:lstStyle/>
          <a:p>
            <a:pPr algn="ctr"/>
            <a:endParaRPr lang="en-US" sz="1000" b="1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PROJECT OVERIVEW</a:t>
            </a:r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endParaRPr lang="en-US" sz="1400" baseline="0" dirty="0" smtClean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ANALYSIS 1:</a:t>
            </a:r>
          </a:p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STRUCTURAL RE-DESIGN</a:t>
            </a:r>
          </a:p>
          <a:p>
            <a:pPr algn="ctr"/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ANALYSIS 2:</a:t>
            </a: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CONTROLS</a:t>
            </a:r>
          </a:p>
          <a:p>
            <a:pPr algn="ctr"/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ANALYSIS 3:</a:t>
            </a: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GREYWATER</a:t>
            </a:r>
          </a:p>
          <a:p>
            <a:pPr algn="ctr"/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CRITICAL</a:t>
            </a:r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 INDUSTRY RESEARCH:</a:t>
            </a:r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“GREENING” OF HOTELS</a:t>
            </a:r>
          </a:p>
          <a:p>
            <a:pPr algn="ctr"/>
            <a:endParaRPr lang="en-US" sz="140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CONCLUSION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RESIDENCE INN by MARRIOTT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i="1" smtClean="0"/>
              <a:t>Julia Phillips              Senior Thesis 2008            Construction Management</a:t>
            </a:r>
            <a:endParaRPr lang="en-US" i="1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 l="10860" t="14202" r="7089" b="23115"/>
          <a:stretch>
            <a:fillRect/>
          </a:stretch>
        </p:blipFill>
        <p:spPr bwMode="auto">
          <a:xfrm rot="16200000">
            <a:off x="1958338" y="1089660"/>
            <a:ext cx="4922521" cy="5791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7" name="Content Placeholder 1"/>
          <p:cNvSpPr txBox="1">
            <a:spLocks noGrp="1"/>
          </p:cNvSpPr>
          <p:nvPr>
            <p:ph sz="quarter" idx="1"/>
          </p:nvPr>
        </p:nvSpPr>
        <p:spPr>
          <a:xfrm>
            <a:off x="152400" y="1600200"/>
            <a:ext cx="8839200" cy="4648200"/>
          </a:xfrm>
          <a:prstGeom prst="rect">
            <a:avLst/>
          </a:prstGeom>
        </p:spPr>
        <p:txBody>
          <a:bodyPr/>
          <a:lstStyle/>
          <a:p>
            <a:pPr marL="640080" marR="0" lvl="1" indent="-274320" algn="l" defTabSz="914400" rtl="0" eaLnBrk="1" fontAlgn="auto" latinLnBrk="0" hangingPunct="1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"/>
              <a:tabLst/>
              <a:defRPr/>
            </a:pPr>
            <a:endParaRPr kumimoji="0" lang="en-US" sz="2600" b="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20040" marR="0" lvl="0" indent="-32004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endParaRPr kumimoji="0" lang="en-US" sz="47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320040" marR="0" lvl="0" indent="-32004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r>
              <a:rPr kumimoji="0" lang="en-US" sz="47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Analysis 2: Mechanical</a:t>
            </a:r>
            <a:r>
              <a:rPr kumimoji="0" lang="en-US" sz="4700" b="1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Controls</a:t>
            </a:r>
            <a:endParaRPr kumimoji="0" lang="en-US" sz="47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Background</a:t>
            </a:r>
          </a:p>
          <a:p>
            <a:pPr lvl="1"/>
            <a:r>
              <a:rPr lang="en-US" dirty="0" smtClean="0"/>
              <a:t>WMATA metro tracks create 102 dB noise level.  </a:t>
            </a:r>
          </a:p>
          <a:p>
            <a:pPr lvl="1"/>
            <a:r>
              <a:rPr lang="en-US" dirty="0" smtClean="0"/>
              <a:t>Half of the noise is blocked by the façade.  The FCU’s create white noise to help guests sleep at night.</a:t>
            </a:r>
          </a:p>
          <a:p>
            <a:pPr lvl="2"/>
            <a:r>
              <a:rPr lang="en-US" dirty="0" smtClean="0"/>
              <a:t>Original System</a:t>
            </a:r>
          </a:p>
          <a:p>
            <a:pPr lvl="3"/>
            <a:r>
              <a:rPr lang="en-US" dirty="0" smtClean="0"/>
              <a:t>Fan Coil Units running 24 / 7 to block out noise.</a:t>
            </a:r>
          </a:p>
          <a:p>
            <a:pPr lvl="2"/>
            <a:r>
              <a:rPr lang="en-US" dirty="0" smtClean="0"/>
              <a:t>INNCOM System</a:t>
            </a:r>
          </a:p>
          <a:p>
            <a:pPr lvl="3"/>
            <a:r>
              <a:rPr lang="en-US" dirty="0" smtClean="0"/>
              <a:t>Highly intelligent utilizes door switches, temperature and occupancy sensors.</a:t>
            </a:r>
          </a:p>
          <a:p>
            <a:pPr lvl="3"/>
            <a:r>
              <a:rPr lang="en-US" dirty="0" smtClean="0"/>
              <a:t>Activated when a guest checks in at the front desk, otherwise the systems in unoccupied rooms are off.  </a:t>
            </a:r>
          </a:p>
          <a:p>
            <a:pPr lvl="3"/>
            <a:r>
              <a:rPr lang="en-US" dirty="0" smtClean="0"/>
              <a:t>Runs at a low fan speed throughout the night to mask noise.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RESIDENCE INN by MARRIOTT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Mechanical Controls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i="1" dirty="0" smtClean="0"/>
              <a:t>Julia Phillips              Senior Thesis 2008            Construction Management</a:t>
            </a:r>
            <a:endParaRPr lang="en-US" i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1600200"/>
            <a:ext cx="1295400" cy="4648200"/>
          </a:xfrm>
          <a:prstGeom prst="rect">
            <a:avLst/>
          </a:prstGeom>
          <a:gradFill flip="none" rotWithShape="1">
            <a:gsLst>
              <a:gs pos="0">
                <a:srgbClr val="777AFD">
                  <a:shade val="30000"/>
                  <a:satMod val="115000"/>
                </a:srgbClr>
              </a:gs>
              <a:gs pos="50000">
                <a:srgbClr val="777AFD">
                  <a:shade val="67500"/>
                  <a:satMod val="115000"/>
                </a:srgbClr>
              </a:gs>
              <a:gs pos="100000">
                <a:srgbClr val="777AFD">
                  <a:shade val="100000"/>
                  <a:satMod val="115000"/>
                </a:srgbClr>
              </a:gs>
            </a:gsLst>
            <a:lin ang="0" scaled="1"/>
            <a:tileRect/>
          </a:gradFill>
          <a:ln w="38100">
            <a:noFill/>
          </a:ln>
        </p:spPr>
        <p:txBody>
          <a:bodyPr wrap="square" rtlCol="0">
            <a:noAutofit/>
          </a:bodyPr>
          <a:lstStyle/>
          <a:p>
            <a:pPr algn="ctr"/>
            <a:endParaRPr lang="en-US" sz="1000" b="1" dirty="0" smtClean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PROJECT OVERIVEW</a:t>
            </a:r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endParaRPr lang="en-US" sz="1400" baseline="0" dirty="0" smtClean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</a:rPr>
              <a:t>ANALYSIS 1:</a:t>
            </a:r>
          </a:p>
          <a:p>
            <a:pPr algn="ctr"/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</a:rPr>
              <a:t>STRUCTURAL RE-DESIGN</a:t>
            </a:r>
          </a:p>
          <a:p>
            <a:pPr algn="ctr"/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="1" baseline="0" dirty="0" smtClean="0">
                <a:solidFill>
                  <a:schemeClr val="bg1"/>
                </a:solidFill>
                <a:latin typeface="+mj-lt"/>
              </a:rPr>
              <a:t>ANALYSIS 2:</a:t>
            </a:r>
          </a:p>
          <a:p>
            <a:pPr algn="ctr"/>
            <a:r>
              <a:rPr lang="en-US" sz="1400" b="1" baseline="0" dirty="0" smtClean="0">
                <a:solidFill>
                  <a:schemeClr val="bg1"/>
                </a:solidFill>
                <a:latin typeface="+mj-lt"/>
              </a:rPr>
              <a:t>CONTROLS</a:t>
            </a:r>
          </a:p>
          <a:p>
            <a:pPr algn="ctr"/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ANALYSIS 3:</a:t>
            </a: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GREYWATER</a:t>
            </a:r>
          </a:p>
          <a:p>
            <a:pPr algn="ctr"/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CRITICAL</a:t>
            </a:r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 INDUSTRY RESEARCH:</a:t>
            </a:r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“GREENING” OF HOTELS</a:t>
            </a:r>
          </a:p>
          <a:p>
            <a:pPr algn="ctr"/>
            <a:endParaRPr lang="en-US" sz="140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CONCLUSION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RESIDENCE INN by MARRIOTT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Presentation Outline</a:t>
            </a:r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 l="10860" t="14202" r="7089" b="23115"/>
          <a:stretch>
            <a:fillRect/>
          </a:stretch>
        </p:blipFill>
        <p:spPr bwMode="auto">
          <a:xfrm rot="16200000">
            <a:off x="1958338" y="1089660"/>
            <a:ext cx="4922521" cy="5791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7" name="Content Placeholder 6"/>
          <p:cNvSpPr>
            <a:spLocks noGrp="1"/>
          </p:cNvSpPr>
          <p:nvPr>
            <p:ph sz="quarter" idx="1"/>
          </p:nvPr>
        </p:nvSpPr>
        <p:spPr>
          <a:xfrm>
            <a:off x="152400" y="1600200"/>
            <a:ext cx="8839200" cy="4648200"/>
          </a:xfrm>
        </p:spPr>
        <p:txBody>
          <a:bodyPr/>
          <a:lstStyle/>
          <a:p>
            <a:pPr lvl="1">
              <a:lnSpc>
                <a:spcPct val="150000"/>
              </a:lnSpc>
            </a:pPr>
            <a:r>
              <a:rPr lang="en-US" b="1" dirty="0" smtClean="0">
                <a:latin typeface="+mj-lt"/>
              </a:rPr>
              <a:t>Project Overview</a:t>
            </a:r>
          </a:p>
          <a:p>
            <a:pPr lvl="1">
              <a:lnSpc>
                <a:spcPct val="150000"/>
              </a:lnSpc>
            </a:pPr>
            <a:r>
              <a:rPr lang="en-US" b="1" dirty="0" smtClean="0">
                <a:latin typeface="+mj-lt"/>
              </a:rPr>
              <a:t>Analysis 1: Structural Breadth</a:t>
            </a:r>
          </a:p>
          <a:p>
            <a:pPr lvl="1">
              <a:lnSpc>
                <a:spcPct val="150000"/>
              </a:lnSpc>
            </a:pPr>
            <a:r>
              <a:rPr lang="en-US" b="1" dirty="0" smtClean="0">
                <a:latin typeface="+mj-lt"/>
              </a:rPr>
              <a:t>Analysis 2: Controls Breadth</a:t>
            </a:r>
          </a:p>
          <a:p>
            <a:pPr lvl="1">
              <a:lnSpc>
                <a:spcPct val="150000"/>
              </a:lnSpc>
            </a:pPr>
            <a:r>
              <a:rPr lang="en-US" b="1" dirty="0" smtClean="0">
                <a:latin typeface="+mj-lt"/>
              </a:rPr>
              <a:t>Analysis 3: Greywater Breadth</a:t>
            </a:r>
          </a:p>
          <a:p>
            <a:pPr lvl="1">
              <a:lnSpc>
                <a:spcPct val="150000"/>
              </a:lnSpc>
            </a:pPr>
            <a:r>
              <a:rPr lang="en-US" b="1" dirty="0" smtClean="0">
                <a:latin typeface="+mj-lt"/>
              </a:rPr>
              <a:t>Critical Industry Research: “Greening” of Hotels</a:t>
            </a:r>
          </a:p>
          <a:p>
            <a:pPr lvl="1">
              <a:lnSpc>
                <a:spcPct val="150000"/>
              </a:lnSpc>
            </a:pPr>
            <a:r>
              <a:rPr lang="en-US" b="1" dirty="0" smtClean="0">
                <a:latin typeface="+mj-lt"/>
              </a:rPr>
              <a:t>Conclusions</a:t>
            </a: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00606"/>
            <a:ext cx="6030683" cy="36512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vert="horz" anchor="ctr"/>
          <a:lstStyle>
            <a:lvl1pPr algn="r" eaLnBrk="1" latinLnBrk="0" hangingPunct="1">
              <a:defRPr kumimoji="0" sz="1600" b="1">
                <a:solidFill>
                  <a:schemeClr val="bg1"/>
                </a:solidFill>
              </a:defRPr>
            </a:lvl1pPr>
          </a:lstStyle>
          <a:p>
            <a:r>
              <a:rPr lang="en-US" i="1" dirty="0" smtClean="0"/>
              <a:t>Julia Phillips              Senior Thesis 2008            Construction Management</a:t>
            </a:r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Goal</a:t>
            </a:r>
          </a:p>
          <a:p>
            <a:pPr lvl="1"/>
            <a:r>
              <a:rPr lang="en-US" sz="2400" dirty="0" smtClean="0"/>
              <a:t>Reduce energy consumption</a:t>
            </a:r>
          </a:p>
          <a:p>
            <a:pPr lvl="1"/>
            <a:r>
              <a:rPr lang="en-US" sz="2400" dirty="0" smtClean="0"/>
              <a:t>Provide an intermediate system</a:t>
            </a:r>
          </a:p>
          <a:p>
            <a:pPr lvl="1"/>
            <a:r>
              <a:rPr lang="en-US" sz="2400" dirty="0" smtClean="0"/>
              <a:t>Compare original system, INNCOM system, and Networked system</a:t>
            </a:r>
          </a:p>
          <a:p>
            <a:pPr lvl="4"/>
            <a:r>
              <a:rPr lang="en-US" dirty="0" smtClean="0"/>
              <a:t>Total kWh’s used per year</a:t>
            </a:r>
          </a:p>
          <a:p>
            <a:pPr lvl="4"/>
            <a:r>
              <a:rPr lang="en-US" dirty="0" smtClean="0"/>
              <a:t>Total Cost per year</a:t>
            </a:r>
          </a:p>
          <a:p>
            <a:pPr lvl="4"/>
            <a:r>
              <a:rPr lang="en-US" dirty="0" smtClean="0"/>
              <a:t>Unit Cost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RESIDENCE INN by MARRIOTT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US" b="1" i="1" dirty="0" smtClean="0"/>
              <a:t>Mechanical Controls</a:t>
            </a:r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00606"/>
            <a:ext cx="6030683" cy="36512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vert="horz" anchor="ctr"/>
          <a:lstStyle>
            <a:lvl1pPr algn="r" eaLnBrk="1" latinLnBrk="0" hangingPunct="1">
              <a:defRPr kumimoji="0" sz="1600" b="1">
                <a:solidFill>
                  <a:schemeClr val="bg1"/>
                </a:solidFill>
              </a:defRPr>
            </a:lvl1pPr>
          </a:lstStyle>
          <a:p>
            <a:r>
              <a:rPr lang="en-US" i="1" dirty="0" smtClean="0"/>
              <a:t>Julia Phillips              Senior Thesis 2008            Construction Management</a:t>
            </a:r>
            <a:endParaRPr lang="en-US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1600200"/>
            <a:ext cx="1295400" cy="4648200"/>
          </a:xfrm>
          <a:prstGeom prst="rect">
            <a:avLst/>
          </a:prstGeom>
          <a:gradFill flip="none" rotWithShape="1">
            <a:gsLst>
              <a:gs pos="0">
                <a:srgbClr val="777AFD">
                  <a:shade val="30000"/>
                  <a:satMod val="115000"/>
                </a:srgbClr>
              </a:gs>
              <a:gs pos="50000">
                <a:srgbClr val="777AFD">
                  <a:shade val="67500"/>
                  <a:satMod val="115000"/>
                </a:srgbClr>
              </a:gs>
              <a:gs pos="100000">
                <a:srgbClr val="777AFD">
                  <a:shade val="100000"/>
                  <a:satMod val="115000"/>
                </a:srgbClr>
              </a:gs>
            </a:gsLst>
            <a:lin ang="0" scaled="1"/>
            <a:tileRect/>
          </a:gradFill>
          <a:ln w="38100">
            <a:noFill/>
          </a:ln>
        </p:spPr>
        <p:txBody>
          <a:bodyPr wrap="square" rtlCol="0">
            <a:noAutofit/>
          </a:bodyPr>
          <a:lstStyle/>
          <a:p>
            <a:pPr algn="ctr"/>
            <a:endParaRPr lang="en-US" sz="1000" b="1" dirty="0" smtClean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PROJECT OVERIVEW</a:t>
            </a:r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endParaRPr lang="en-US" sz="1400" baseline="0" dirty="0" smtClean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</a:rPr>
              <a:t>ANALYSIS 1:</a:t>
            </a:r>
          </a:p>
          <a:p>
            <a:pPr algn="ctr"/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</a:rPr>
              <a:t>STRUCTURAL RE-DESIGN</a:t>
            </a:r>
          </a:p>
          <a:p>
            <a:pPr algn="ctr"/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="1" baseline="0" dirty="0" smtClean="0">
                <a:solidFill>
                  <a:schemeClr val="bg1"/>
                </a:solidFill>
                <a:latin typeface="+mj-lt"/>
              </a:rPr>
              <a:t>ANALYSIS 2:</a:t>
            </a:r>
          </a:p>
          <a:p>
            <a:pPr algn="ctr"/>
            <a:r>
              <a:rPr lang="en-US" sz="1400" b="1" baseline="0" dirty="0" smtClean="0">
                <a:solidFill>
                  <a:schemeClr val="bg1"/>
                </a:solidFill>
                <a:latin typeface="+mj-lt"/>
              </a:rPr>
              <a:t>CONTROLS</a:t>
            </a:r>
          </a:p>
          <a:p>
            <a:pPr algn="ctr"/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ANALYSIS 3:</a:t>
            </a: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GREYWATER</a:t>
            </a:r>
          </a:p>
          <a:p>
            <a:pPr algn="ctr"/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CRITICAL</a:t>
            </a:r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 INDUSTRY RESEARCH:</a:t>
            </a:r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“GREENING” OF HOTELS</a:t>
            </a:r>
          </a:p>
          <a:p>
            <a:pPr algn="ctr"/>
            <a:endParaRPr lang="en-US" sz="140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CONCLUSION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/>
              <a:t>Annual weather for Washington D.C. in 2007.  </a:t>
            </a:r>
          </a:p>
          <a:p>
            <a:r>
              <a:rPr lang="en-US" dirty="0" smtClean="0"/>
              <a:t>68% heating and 32% cooling annually.</a:t>
            </a:r>
          </a:p>
          <a:p>
            <a:endParaRPr lang="en-US" dirty="0" smtClean="0"/>
          </a:p>
          <a:p>
            <a:endParaRPr lang="en-US" dirty="0" smtClean="0"/>
          </a:p>
          <a:p>
            <a:pPr lvl="0">
              <a:buNone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RESIDENCE INN by MARRIOTT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Energy Analysis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i="1" smtClean="0"/>
              <a:t>Julia Phillips              Senior Thesis 2008            Construction Management</a:t>
            </a:r>
            <a:endParaRPr lang="en-US" i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1600200"/>
            <a:ext cx="1295400" cy="4648200"/>
          </a:xfrm>
          <a:prstGeom prst="rect">
            <a:avLst/>
          </a:prstGeom>
          <a:gradFill flip="none" rotWithShape="1">
            <a:gsLst>
              <a:gs pos="0">
                <a:srgbClr val="777AFD">
                  <a:shade val="30000"/>
                  <a:satMod val="115000"/>
                </a:srgbClr>
              </a:gs>
              <a:gs pos="50000">
                <a:srgbClr val="777AFD">
                  <a:shade val="67500"/>
                  <a:satMod val="115000"/>
                </a:srgbClr>
              </a:gs>
              <a:gs pos="100000">
                <a:srgbClr val="777AFD">
                  <a:shade val="100000"/>
                  <a:satMod val="115000"/>
                </a:srgbClr>
              </a:gs>
            </a:gsLst>
            <a:lin ang="0" scaled="1"/>
            <a:tileRect/>
          </a:gradFill>
          <a:ln w="38100">
            <a:noFill/>
          </a:ln>
        </p:spPr>
        <p:txBody>
          <a:bodyPr wrap="square" rtlCol="0">
            <a:noAutofit/>
          </a:bodyPr>
          <a:lstStyle/>
          <a:p>
            <a:pPr algn="ctr"/>
            <a:endParaRPr lang="en-US" sz="1000" b="1" dirty="0" smtClean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PROJECT OVERIVEW</a:t>
            </a:r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endParaRPr lang="en-US" sz="1400" baseline="0" dirty="0" smtClean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</a:rPr>
              <a:t>ANALYSIS 1:</a:t>
            </a:r>
          </a:p>
          <a:p>
            <a:pPr algn="ctr"/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</a:rPr>
              <a:t>STRUCTURAL RE-DESIGN</a:t>
            </a:r>
          </a:p>
          <a:p>
            <a:pPr algn="ctr"/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="1" baseline="0" dirty="0" smtClean="0">
                <a:solidFill>
                  <a:schemeClr val="bg1"/>
                </a:solidFill>
                <a:latin typeface="+mj-lt"/>
              </a:rPr>
              <a:t>ANALYSIS 2:</a:t>
            </a:r>
          </a:p>
          <a:p>
            <a:pPr algn="ctr"/>
            <a:r>
              <a:rPr lang="en-US" sz="1400" b="1" baseline="0" dirty="0" smtClean="0">
                <a:solidFill>
                  <a:schemeClr val="bg1"/>
                </a:solidFill>
                <a:latin typeface="+mj-lt"/>
              </a:rPr>
              <a:t>CONTROLS</a:t>
            </a:r>
          </a:p>
          <a:p>
            <a:pPr algn="ctr"/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ANALYSIS 3:</a:t>
            </a: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GREYWATER</a:t>
            </a:r>
          </a:p>
          <a:p>
            <a:pPr algn="ctr"/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CRITICAL</a:t>
            </a:r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 INDUSTRY RESEARCH:</a:t>
            </a:r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“GREENING” OF HOTELS</a:t>
            </a:r>
          </a:p>
          <a:p>
            <a:pPr algn="ctr"/>
            <a:endParaRPr lang="en-US" sz="140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CONCLUSION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2895600"/>
            <a:ext cx="3591895" cy="31242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5791200" y="3886200"/>
            <a:ext cx="2438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81% Occupancy rate 7:30am commute 5:00pm dinner</a:t>
            </a:r>
          </a:p>
        </p:txBody>
      </p:sp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5638800" y="2895600"/>
          <a:ext cx="2794000" cy="990600"/>
        </p:xfrm>
        <a:graphic>
          <a:graphicData uri="http://schemas.openxmlformats.org/drawingml/2006/table">
            <a:tbl>
              <a:tblPr/>
              <a:tblGrid>
                <a:gridCol w="736600"/>
                <a:gridCol w="965200"/>
                <a:gridCol w="1092200"/>
              </a:tblGrid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mbria"/>
                        </a:rPr>
                        <a:t>System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mbria"/>
                        </a:rPr>
                        <a:t>Conditioning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mbria"/>
                        </a:rPr>
                        <a:t>Duration (hrs.)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1905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Original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Heating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16.32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Cooling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7.68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Networked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Heating*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9.96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Cooling*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4.69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Energy Analysis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>
          <a:xfrm>
            <a:off x="5105400" y="1589567"/>
            <a:ext cx="3581400" cy="4572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Networked Thermostat Delta DNT-T103</a:t>
            </a:r>
          </a:p>
          <a:p>
            <a:pPr lvl="1"/>
            <a:r>
              <a:rPr lang="en-US" sz="2000" dirty="0" smtClean="0"/>
              <a:t>Controls all FCU’s from a central computer.</a:t>
            </a:r>
          </a:p>
          <a:p>
            <a:pPr lvl="1"/>
            <a:r>
              <a:rPr lang="en-US" sz="2000" dirty="0" smtClean="0"/>
              <a:t>Provide user control during the day.</a:t>
            </a:r>
          </a:p>
          <a:p>
            <a:pPr lvl="1"/>
            <a:r>
              <a:rPr lang="en-US" sz="2000" dirty="0" smtClean="0"/>
              <a:t>“Over-ride” from 10:00pm to 7:00am</a:t>
            </a:r>
          </a:p>
          <a:p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smtClean="0"/>
              <a:t>RESIDENCE INN by MARRIOTT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i="1" dirty="0" smtClean="0"/>
              <a:t>Julia Phillips              Senior Thesis 2008            Construction Management</a:t>
            </a:r>
            <a:endParaRPr lang="en-US" i="1" dirty="0"/>
          </a:p>
        </p:txBody>
      </p:sp>
      <p:pic>
        <p:nvPicPr>
          <p:cNvPr id="6" name="Picture 2" descr="DNT-T103/H103B"/>
          <p:cNvPicPr>
            <a:picLocks noChangeAspect="1" noChangeArrowheads="1"/>
          </p:cNvPicPr>
          <p:nvPr/>
        </p:nvPicPr>
        <p:blipFill>
          <a:blip r:embed="rId2"/>
          <a:srcRect l="17241" t="2856" r="20689" b="3348"/>
          <a:stretch>
            <a:fillRect/>
          </a:stretch>
        </p:blipFill>
        <p:spPr bwMode="auto">
          <a:xfrm>
            <a:off x="2590800" y="4114800"/>
            <a:ext cx="1371600" cy="207645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1600200"/>
            <a:ext cx="1295400" cy="4648200"/>
          </a:xfrm>
          <a:prstGeom prst="rect">
            <a:avLst/>
          </a:prstGeom>
          <a:gradFill flip="none" rotWithShape="1">
            <a:gsLst>
              <a:gs pos="0">
                <a:srgbClr val="777AFD">
                  <a:shade val="30000"/>
                  <a:satMod val="115000"/>
                </a:srgbClr>
              </a:gs>
              <a:gs pos="50000">
                <a:srgbClr val="777AFD">
                  <a:shade val="67500"/>
                  <a:satMod val="115000"/>
                </a:srgbClr>
              </a:gs>
              <a:gs pos="100000">
                <a:srgbClr val="777AFD">
                  <a:shade val="100000"/>
                  <a:satMod val="115000"/>
                </a:srgbClr>
              </a:gs>
            </a:gsLst>
            <a:lin ang="0" scaled="1"/>
            <a:tileRect/>
          </a:gradFill>
          <a:ln w="38100">
            <a:noFill/>
          </a:ln>
        </p:spPr>
        <p:txBody>
          <a:bodyPr wrap="square" rtlCol="0">
            <a:noAutofit/>
          </a:bodyPr>
          <a:lstStyle/>
          <a:p>
            <a:pPr algn="ctr"/>
            <a:endParaRPr lang="en-US" sz="1000" b="1" dirty="0" smtClean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PROJECT OVERIVEW</a:t>
            </a:r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endParaRPr lang="en-US" sz="1400" baseline="0" dirty="0" smtClean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</a:rPr>
              <a:t>ANALYSIS 1:</a:t>
            </a:r>
          </a:p>
          <a:p>
            <a:pPr algn="ctr"/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</a:rPr>
              <a:t>STRUCTURAL RE-DESIGN</a:t>
            </a:r>
          </a:p>
          <a:p>
            <a:pPr algn="ctr"/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="1" baseline="0" dirty="0" smtClean="0">
                <a:solidFill>
                  <a:schemeClr val="bg1"/>
                </a:solidFill>
                <a:latin typeface="+mj-lt"/>
              </a:rPr>
              <a:t>ANALYSIS 2:</a:t>
            </a:r>
          </a:p>
          <a:p>
            <a:pPr algn="ctr"/>
            <a:r>
              <a:rPr lang="en-US" sz="1400" b="1" baseline="0" dirty="0" smtClean="0">
                <a:solidFill>
                  <a:schemeClr val="bg1"/>
                </a:solidFill>
                <a:latin typeface="+mj-lt"/>
              </a:rPr>
              <a:t>CONTROLS</a:t>
            </a:r>
          </a:p>
          <a:p>
            <a:pPr algn="ctr"/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ANALYSIS 3:</a:t>
            </a: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GREYWATER</a:t>
            </a:r>
          </a:p>
          <a:p>
            <a:pPr algn="ctr"/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CRITICAL</a:t>
            </a:r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 INDUSTRY RESEARCH:</a:t>
            </a:r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“GREENING” OF HOTELS</a:t>
            </a:r>
          </a:p>
          <a:p>
            <a:pPr algn="ctr"/>
            <a:endParaRPr lang="en-US" sz="140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CONCLUSION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1662008" y="1828800"/>
            <a:ext cx="2945248" cy="853304"/>
            <a:chOff x="5562600" y="3429000"/>
            <a:chExt cx="2945248" cy="853304"/>
          </a:xfrm>
        </p:grpSpPr>
        <p:sp>
          <p:nvSpPr>
            <p:cNvPr id="11" name="TextBox 10"/>
            <p:cNvSpPr txBox="1"/>
            <p:nvPr/>
          </p:nvSpPr>
          <p:spPr>
            <a:xfrm>
              <a:off x="6553200" y="3912972"/>
              <a:ext cx="1066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Original</a:t>
              </a:r>
              <a:endParaRPr lang="en-US" dirty="0"/>
            </a:p>
          </p:txBody>
        </p:sp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562600" y="3429000"/>
              <a:ext cx="2945248" cy="550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18" name="Group 17"/>
          <p:cNvGrpSpPr/>
          <p:nvPr/>
        </p:nvGrpSpPr>
        <p:grpSpPr>
          <a:xfrm>
            <a:off x="1676400" y="2971800"/>
            <a:ext cx="2959443" cy="865661"/>
            <a:chOff x="5562600" y="4419600"/>
            <a:chExt cx="2959443" cy="865661"/>
          </a:xfrm>
        </p:grpSpPr>
        <p:sp>
          <p:nvSpPr>
            <p:cNvPr id="12" name="TextBox 11"/>
            <p:cNvSpPr txBox="1"/>
            <p:nvPr/>
          </p:nvSpPr>
          <p:spPr>
            <a:xfrm>
              <a:off x="6007443" y="4915929"/>
              <a:ext cx="2514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Networked DNT-T103</a:t>
              </a:r>
              <a:endParaRPr lang="en-US" dirty="0"/>
            </a:p>
          </p:txBody>
        </p:sp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562600" y="4419600"/>
              <a:ext cx="2945248" cy="550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30500" y="1600200"/>
            <a:ext cx="4114800" cy="174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>
          <a:xfrm>
            <a:off x="1371600" y="3276600"/>
            <a:ext cx="7620000" cy="2971800"/>
          </a:xfrm>
        </p:spPr>
        <p:txBody>
          <a:bodyPr/>
          <a:lstStyle/>
          <a:p>
            <a:r>
              <a:rPr lang="en-US" dirty="0" smtClean="0"/>
              <a:t>Delta DNT-T103 is Recommended</a:t>
            </a:r>
          </a:p>
          <a:p>
            <a:pPr lvl="1"/>
            <a:r>
              <a:rPr lang="en-US" dirty="0" smtClean="0"/>
              <a:t>$49,972.00 More than Original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$96,478.00 Less than INNCOM</a:t>
            </a:r>
          </a:p>
          <a:p>
            <a:pPr lvl="2"/>
            <a:r>
              <a:rPr lang="en-US" dirty="0" smtClean="0"/>
              <a:t>Saves:</a:t>
            </a:r>
          </a:p>
          <a:p>
            <a:pPr lvl="3"/>
            <a:r>
              <a:rPr lang="en-US" dirty="0" smtClean="0">
                <a:solidFill>
                  <a:srgbClr val="FF0000"/>
                </a:solidFill>
              </a:rPr>
              <a:t>696,231.56 kWh = 40% Energy annually</a:t>
            </a:r>
          </a:p>
          <a:p>
            <a:pPr lvl="3"/>
            <a:r>
              <a:rPr lang="en-US" dirty="0" smtClean="0">
                <a:solidFill>
                  <a:srgbClr val="FF0000"/>
                </a:solidFill>
              </a:rPr>
              <a:t>$2,312.94 Energy Cost Annually</a:t>
            </a:r>
          </a:p>
          <a:p>
            <a:pPr lvl="1"/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RESIDENCE INN by MARRIOTT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&amp; Conclusion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i="1" smtClean="0"/>
              <a:t>Julia Phillips              Senior Thesis 2008            Construction Management</a:t>
            </a:r>
            <a:endParaRPr lang="en-US" i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1600200"/>
            <a:ext cx="1295400" cy="4648200"/>
          </a:xfrm>
          <a:prstGeom prst="rect">
            <a:avLst/>
          </a:prstGeom>
          <a:gradFill flip="none" rotWithShape="1">
            <a:gsLst>
              <a:gs pos="0">
                <a:srgbClr val="777AFD">
                  <a:shade val="30000"/>
                  <a:satMod val="115000"/>
                </a:srgbClr>
              </a:gs>
              <a:gs pos="50000">
                <a:srgbClr val="777AFD">
                  <a:shade val="67500"/>
                  <a:satMod val="115000"/>
                </a:srgbClr>
              </a:gs>
              <a:gs pos="100000">
                <a:srgbClr val="777AFD">
                  <a:shade val="100000"/>
                  <a:satMod val="115000"/>
                </a:srgbClr>
              </a:gs>
            </a:gsLst>
            <a:lin ang="0" scaled="1"/>
            <a:tileRect/>
          </a:gradFill>
          <a:ln w="38100">
            <a:noFill/>
          </a:ln>
        </p:spPr>
        <p:txBody>
          <a:bodyPr wrap="square" rtlCol="0">
            <a:noAutofit/>
          </a:bodyPr>
          <a:lstStyle/>
          <a:p>
            <a:pPr algn="ctr"/>
            <a:endParaRPr lang="en-US" sz="1000" b="1" dirty="0" smtClean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PROJECT OVERIVEW</a:t>
            </a:r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endParaRPr lang="en-US" sz="1400" baseline="0" dirty="0" smtClean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</a:rPr>
              <a:t>ANALYSIS 1:</a:t>
            </a:r>
          </a:p>
          <a:p>
            <a:pPr algn="ctr"/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</a:rPr>
              <a:t>STRUCTURAL RE-DESIGN</a:t>
            </a:r>
          </a:p>
          <a:p>
            <a:pPr algn="ctr"/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="1" baseline="0" dirty="0" smtClean="0">
                <a:solidFill>
                  <a:schemeClr val="bg1"/>
                </a:solidFill>
                <a:latin typeface="+mj-lt"/>
              </a:rPr>
              <a:t>ANALYSIS 2:</a:t>
            </a:r>
          </a:p>
          <a:p>
            <a:pPr algn="ctr"/>
            <a:r>
              <a:rPr lang="en-US" sz="1400" b="1" baseline="0" dirty="0" smtClean="0">
                <a:solidFill>
                  <a:schemeClr val="bg1"/>
                </a:solidFill>
                <a:latin typeface="+mj-lt"/>
              </a:rPr>
              <a:t>CONTROLS</a:t>
            </a:r>
          </a:p>
          <a:p>
            <a:pPr algn="ctr"/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ANALYSIS 3:</a:t>
            </a: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GREYWATER</a:t>
            </a:r>
          </a:p>
          <a:p>
            <a:pPr algn="ctr"/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CRITICAL</a:t>
            </a:r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 INDUSTRY RESEARCH:</a:t>
            </a:r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“GREENING” OF HOTELS</a:t>
            </a:r>
          </a:p>
          <a:p>
            <a:pPr algn="ctr"/>
            <a:endParaRPr lang="en-US" sz="140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CONCLUSION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4191000" y="2209800"/>
            <a:ext cx="2514600" cy="1524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114800" y="2914650"/>
            <a:ext cx="2660650" cy="2286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RESIDENCE INN by MARRIOTT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i="1" smtClean="0"/>
              <a:t>Julia Phillips              Senior Thesis 2008            Construction Management</a:t>
            </a:r>
            <a:endParaRPr lang="en-US" i="1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 l="10860" t="14202" r="7089" b="23115"/>
          <a:stretch>
            <a:fillRect/>
          </a:stretch>
        </p:blipFill>
        <p:spPr bwMode="auto">
          <a:xfrm rot="16200000">
            <a:off x="1958338" y="1089660"/>
            <a:ext cx="4922521" cy="5791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7" name="Content Placeholder 1"/>
          <p:cNvSpPr txBox="1">
            <a:spLocks noGrp="1"/>
          </p:cNvSpPr>
          <p:nvPr>
            <p:ph sz="quarter" idx="1"/>
          </p:nvPr>
        </p:nvSpPr>
        <p:spPr>
          <a:xfrm>
            <a:off x="152400" y="1600200"/>
            <a:ext cx="8839200" cy="4648200"/>
          </a:xfrm>
          <a:prstGeom prst="rect">
            <a:avLst/>
          </a:prstGeom>
        </p:spPr>
        <p:txBody>
          <a:bodyPr/>
          <a:lstStyle/>
          <a:p>
            <a:pPr marL="640080" marR="0" lvl="1" indent="-274320" algn="l" defTabSz="914400" rtl="0" eaLnBrk="1" fontAlgn="auto" latinLnBrk="0" hangingPunct="1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"/>
              <a:tabLst/>
              <a:defRPr/>
            </a:pPr>
            <a:endParaRPr kumimoji="0" lang="en-US" sz="2600" b="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20040" marR="0" lvl="0" indent="-32004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endParaRPr kumimoji="0" lang="en-US" sz="47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320040" marR="0" lvl="0" indent="-32004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r>
              <a:rPr kumimoji="0" lang="en-US" sz="47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Analysis 3: Constructed</a:t>
            </a:r>
            <a:r>
              <a:rPr kumimoji="0" lang="en-US" sz="4700" b="1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Wetlands Greywater</a:t>
            </a:r>
            <a:r>
              <a:rPr lang="en-US" sz="4700" b="1" noProof="0" dirty="0" smtClean="0">
                <a:latin typeface="+mj-lt"/>
              </a:rPr>
              <a:t> </a:t>
            </a:r>
            <a:r>
              <a:rPr lang="en-US" sz="4700" b="1" dirty="0" smtClean="0">
                <a:latin typeface="+mj-lt"/>
              </a:rPr>
              <a:t>Treatment </a:t>
            </a:r>
            <a:r>
              <a:rPr lang="en-US" sz="4700" b="1" noProof="0" dirty="0" smtClean="0">
                <a:latin typeface="+mj-lt"/>
              </a:rPr>
              <a:t>System</a:t>
            </a:r>
            <a:endParaRPr kumimoji="0" lang="en-US" sz="47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2800" dirty="0" smtClean="0"/>
              <a:t>Background</a:t>
            </a:r>
          </a:p>
          <a:p>
            <a:pPr lvl="1"/>
            <a:r>
              <a:rPr lang="en-US" sz="2400" dirty="0" smtClean="0"/>
              <a:t>Hotels generate greywater: 30 Gallons/day/person</a:t>
            </a:r>
          </a:p>
          <a:p>
            <a:pPr lvl="1"/>
            <a:r>
              <a:rPr lang="en-US" sz="2400" dirty="0" smtClean="0"/>
              <a:t>No water recycling system in place.</a:t>
            </a:r>
          </a:p>
          <a:p>
            <a:r>
              <a:rPr lang="en-US" sz="2800" dirty="0" smtClean="0"/>
              <a:t>Goal</a:t>
            </a:r>
          </a:p>
          <a:p>
            <a:pPr lvl="1"/>
            <a:r>
              <a:rPr lang="en-US" sz="2400" dirty="0" smtClean="0"/>
              <a:t>Institute Constructed Wetlands Greywater System</a:t>
            </a:r>
          </a:p>
          <a:p>
            <a:pPr lvl="2"/>
            <a:r>
              <a:rPr lang="en-US" sz="2000" dirty="0" smtClean="0"/>
              <a:t>Use shower water to flush toilets</a:t>
            </a:r>
          </a:p>
          <a:p>
            <a:pPr lvl="2"/>
            <a:r>
              <a:rPr lang="en-US" sz="2000" dirty="0" smtClean="0"/>
              <a:t>Reduce water consumption</a:t>
            </a:r>
          </a:p>
          <a:p>
            <a:pPr lvl="2"/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RESIDENCE INN by MARRIOTT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US" b="1" i="1" dirty="0" smtClean="0"/>
              <a:t>Constructed Wetlands Greywater</a:t>
            </a:r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00606"/>
            <a:ext cx="6030683" cy="36512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vert="horz" anchor="ctr"/>
          <a:lstStyle>
            <a:lvl1pPr algn="r" eaLnBrk="1" latinLnBrk="0" hangingPunct="1">
              <a:defRPr kumimoji="0" sz="1600" b="1">
                <a:solidFill>
                  <a:schemeClr val="bg1"/>
                </a:solidFill>
              </a:defRPr>
            </a:lvl1pPr>
          </a:lstStyle>
          <a:p>
            <a:r>
              <a:rPr lang="en-US" i="1" dirty="0" smtClean="0"/>
              <a:t>Julia Phillips              Senior Thesis 2008            Construction Management</a:t>
            </a:r>
            <a:endParaRPr lang="en-US" i="1" dirty="0"/>
          </a:p>
        </p:txBody>
      </p:sp>
      <p:sp>
        <p:nvSpPr>
          <p:cNvPr id="9" name="TextBox 8"/>
          <p:cNvSpPr txBox="1"/>
          <p:nvPr/>
        </p:nvSpPr>
        <p:spPr>
          <a:xfrm>
            <a:off x="0" y="1600200"/>
            <a:ext cx="1295400" cy="4648200"/>
          </a:xfrm>
          <a:prstGeom prst="rect">
            <a:avLst/>
          </a:prstGeom>
          <a:gradFill flip="none" rotWithShape="1">
            <a:gsLst>
              <a:gs pos="0">
                <a:srgbClr val="777AFD">
                  <a:shade val="30000"/>
                  <a:satMod val="115000"/>
                </a:srgbClr>
              </a:gs>
              <a:gs pos="50000">
                <a:srgbClr val="777AFD">
                  <a:shade val="67500"/>
                  <a:satMod val="115000"/>
                </a:srgbClr>
              </a:gs>
              <a:gs pos="100000">
                <a:srgbClr val="777AFD">
                  <a:shade val="100000"/>
                  <a:satMod val="115000"/>
                </a:srgbClr>
              </a:gs>
            </a:gsLst>
            <a:lin ang="0" scaled="1"/>
            <a:tileRect/>
          </a:gradFill>
          <a:ln w="38100">
            <a:noFill/>
          </a:ln>
        </p:spPr>
        <p:txBody>
          <a:bodyPr wrap="square" rtlCol="0">
            <a:noAutofit/>
          </a:bodyPr>
          <a:lstStyle/>
          <a:p>
            <a:pPr algn="ctr"/>
            <a:endParaRPr lang="en-US" sz="1000" b="1" dirty="0" smtClean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PROJECT OVERIVEW</a:t>
            </a:r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endParaRPr lang="en-US" sz="1400" baseline="0" dirty="0" smtClean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</a:rPr>
              <a:t>ANALYSIS 1:</a:t>
            </a:r>
          </a:p>
          <a:p>
            <a:pPr algn="ctr"/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</a:rPr>
              <a:t>STRUCTURAL RE-DESIGN</a:t>
            </a:r>
          </a:p>
          <a:p>
            <a:pPr algn="ctr"/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ANALYSIS 2:</a:t>
            </a: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CONTROLS</a:t>
            </a:r>
          </a:p>
          <a:p>
            <a:pPr algn="ctr"/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="1" baseline="0" dirty="0" smtClean="0">
                <a:solidFill>
                  <a:schemeClr val="bg1"/>
                </a:solidFill>
                <a:latin typeface="+mj-lt"/>
              </a:rPr>
              <a:t>ANALYSIS 3:</a:t>
            </a:r>
          </a:p>
          <a:p>
            <a:pPr algn="ctr"/>
            <a:r>
              <a:rPr lang="en-US" sz="1400" b="1" baseline="0" dirty="0" smtClean="0">
                <a:solidFill>
                  <a:schemeClr val="bg1"/>
                </a:solidFill>
                <a:latin typeface="+mj-lt"/>
              </a:rPr>
              <a:t>GREYWATER</a:t>
            </a:r>
          </a:p>
          <a:p>
            <a:pPr algn="ctr"/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CRITICAL</a:t>
            </a:r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 INDUSTRY RESEARCH:</a:t>
            </a:r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“GREENING” OF HOTELS</a:t>
            </a:r>
          </a:p>
          <a:p>
            <a:pPr algn="ctr"/>
            <a:endParaRPr lang="en-US" sz="140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CONCLUSION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00800" y="3978504"/>
            <a:ext cx="2590800" cy="2317054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12" name="Picture 5" descr="livingmachin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0200" y="4876800"/>
            <a:ext cx="2295525" cy="1504951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</p:pic>
      <p:pic>
        <p:nvPicPr>
          <p:cNvPr id="13" name="Picture 7" descr="fish pon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4876800"/>
            <a:ext cx="1828800" cy="1446882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RESIDENCE INN by MARRIOTT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Constructed Wetlands Analysis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i="1" smtClean="0"/>
              <a:t>Julia Phillips              Senior Thesis 2008            Construction Management</a:t>
            </a:r>
            <a:endParaRPr lang="en-US" i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1600200"/>
            <a:ext cx="1295400" cy="4648200"/>
          </a:xfrm>
          <a:prstGeom prst="rect">
            <a:avLst/>
          </a:prstGeom>
          <a:gradFill flip="none" rotWithShape="1">
            <a:gsLst>
              <a:gs pos="0">
                <a:srgbClr val="777AFD">
                  <a:shade val="30000"/>
                  <a:satMod val="115000"/>
                </a:srgbClr>
              </a:gs>
              <a:gs pos="50000">
                <a:srgbClr val="777AFD">
                  <a:shade val="67500"/>
                  <a:satMod val="115000"/>
                </a:srgbClr>
              </a:gs>
              <a:gs pos="100000">
                <a:srgbClr val="777AFD">
                  <a:shade val="100000"/>
                  <a:satMod val="115000"/>
                </a:srgbClr>
              </a:gs>
            </a:gsLst>
            <a:lin ang="0" scaled="1"/>
            <a:tileRect/>
          </a:gradFill>
          <a:ln w="38100">
            <a:noFill/>
          </a:ln>
        </p:spPr>
        <p:txBody>
          <a:bodyPr wrap="square" rtlCol="0">
            <a:noAutofit/>
          </a:bodyPr>
          <a:lstStyle/>
          <a:p>
            <a:pPr algn="ctr"/>
            <a:endParaRPr lang="en-US" sz="1000" b="1" dirty="0" smtClean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PROJECT OVERIVEW</a:t>
            </a:r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endParaRPr lang="en-US" sz="1400" baseline="0" dirty="0" smtClean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</a:rPr>
              <a:t>ANALYSIS 1:</a:t>
            </a:r>
          </a:p>
          <a:p>
            <a:pPr algn="ctr"/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</a:rPr>
              <a:t>STRUCTURAL RE-DESIGN</a:t>
            </a:r>
          </a:p>
          <a:p>
            <a:pPr algn="ctr"/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ANALYSIS 2:</a:t>
            </a: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CONTROLS</a:t>
            </a:r>
          </a:p>
          <a:p>
            <a:pPr algn="ctr"/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="1" baseline="0" dirty="0" smtClean="0">
                <a:solidFill>
                  <a:schemeClr val="bg1"/>
                </a:solidFill>
                <a:latin typeface="+mj-lt"/>
              </a:rPr>
              <a:t>ANALYSIS 3:</a:t>
            </a:r>
          </a:p>
          <a:p>
            <a:pPr algn="ctr"/>
            <a:r>
              <a:rPr lang="en-US" sz="1400" b="1" baseline="0" dirty="0" smtClean="0">
                <a:solidFill>
                  <a:schemeClr val="bg1"/>
                </a:solidFill>
                <a:latin typeface="+mj-lt"/>
              </a:rPr>
              <a:t>GREYWATER</a:t>
            </a:r>
          </a:p>
          <a:p>
            <a:pPr algn="ctr"/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CRITICAL</a:t>
            </a:r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 INDUSTRY RESEARCH:</a:t>
            </a:r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“GREENING” OF HOTELS</a:t>
            </a:r>
          </a:p>
          <a:p>
            <a:pPr algn="ctr"/>
            <a:endParaRPr lang="en-US" sz="140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CONCLUSION</a:t>
            </a:r>
          </a:p>
        </p:txBody>
      </p:sp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1654889"/>
            <a:ext cx="4724400" cy="3831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Center for Sustainability 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48350" y="1549400"/>
            <a:ext cx="1695450" cy="2260600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11" name="Picture 10" descr="Center for Sustainability 00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26200" y="4419600"/>
            <a:ext cx="2489200" cy="1866900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14339" name="Picture 4" descr="E:\Greywater\Center for Sustainability 0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33254" y="3352800"/>
            <a:ext cx="1629746" cy="12192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14338" name="Picture 3" descr="E:\Greywater\Center for Sustainability 00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96922" y="1676400"/>
            <a:ext cx="1137478" cy="15240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2362200" y="5105400"/>
            <a:ext cx="1603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 Day Process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>
          <a:xfrm>
            <a:off x="1371600" y="1600200"/>
            <a:ext cx="5410200" cy="4648200"/>
          </a:xfrm>
        </p:spPr>
        <p:txBody>
          <a:bodyPr>
            <a:normAutofit/>
          </a:bodyPr>
          <a:lstStyle/>
          <a:p>
            <a:pPr lvl="0"/>
            <a:r>
              <a:rPr lang="en-US" sz="2400" dirty="0" smtClean="0"/>
              <a:t>Occupancy rate of 81% → 203 people.</a:t>
            </a:r>
          </a:p>
          <a:p>
            <a:pPr lvl="0"/>
            <a:r>
              <a:rPr lang="en-US" sz="2400" dirty="0" smtClean="0"/>
              <a:t>5,075 gal supply &gt; 974.4 gal demand</a:t>
            </a:r>
          </a:p>
          <a:p>
            <a:pPr lvl="1"/>
            <a:r>
              <a:rPr lang="en-US" sz="2000" dirty="0" smtClean="0"/>
              <a:t>Surplus of 4,100 gallons a day.</a:t>
            </a:r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endParaRPr lang="en-US" sz="2400" dirty="0" smtClean="0"/>
          </a:p>
          <a:p>
            <a:r>
              <a:rPr lang="en-US" sz="2400" dirty="0" smtClean="0"/>
              <a:t>Use 1/3 of supply, 83 people →            	Toilets and Fountain</a:t>
            </a:r>
          </a:p>
          <a:p>
            <a:pPr lvl="1"/>
            <a:r>
              <a:rPr lang="en-US" sz="2000" dirty="0" smtClean="0"/>
              <a:t>2,075 gal supply = 974.4 gal demand </a:t>
            </a:r>
          </a:p>
          <a:p>
            <a:pPr lvl="1">
              <a:buNone/>
            </a:pPr>
            <a:r>
              <a:rPr lang="en-US" sz="2000" dirty="0" smtClean="0"/>
              <a:t>                                   + 1100 gal fountain</a:t>
            </a:r>
            <a:endParaRPr lang="en-US" sz="2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RESIDENCE INN by MARRIOTT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Constructed Wetlands Analysis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i="1" smtClean="0"/>
              <a:t>Julia Phillips              Senior Thesis 2008            Construction Management</a:t>
            </a:r>
            <a:endParaRPr lang="en-US" i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1600200"/>
            <a:ext cx="1295400" cy="4648200"/>
          </a:xfrm>
          <a:prstGeom prst="rect">
            <a:avLst/>
          </a:prstGeom>
          <a:gradFill flip="none" rotWithShape="1">
            <a:gsLst>
              <a:gs pos="0">
                <a:srgbClr val="777AFD">
                  <a:shade val="30000"/>
                  <a:satMod val="115000"/>
                </a:srgbClr>
              </a:gs>
              <a:gs pos="50000">
                <a:srgbClr val="777AFD">
                  <a:shade val="67500"/>
                  <a:satMod val="115000"/>
                </a:srgbClr>
              </a:gs>
              <a:gs pos="100000">
                <a:srgbClr val="777AFD">
                  <a:shade val="100000"/>
                  <a:satMod val="115000"/>
                </a:srgbClr>
              </a:gs>
            </a:gsLst>
            <a:lin ang="0" scaled="1"/>
            <a:tileRect/>
          </a:gradFill>
          <a:ln w="38100">
            <a:noFill/>
          </a:ln>
        </p:spPr>
        <p:txBody>
          <a:bodyPr wrap="square" rtlCol="0">
            <a:noAutofit/>
          </a:bodyPr>
          <a:lstStyle/>
          <a:p>
            <a:pPr algn="ctr"/>
            <a:endParaRPr lang="en-US" sz="1000" b="1" dirty="0" smtClean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PROJECT OVERIVEW</a:t>
            </a:r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endParaRPr lang="en-US" sz="1400" baseline="0" dirty="0" smtClean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</a:rPr>
              <a:t>ANALYSIS 1:</a:t>
            </a:r>
          </a:p>
          <a:p>
            <a:pPr algn="ctr"/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</a:rPr>
              <a:t>STRUCTURAL RE-DESIGN</a:t>
            </a:r>
          </a:p>
          <a:p>
            <a:pPr algn="ctr"/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ANALYSIS 2:</a:t>
            </a: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CONTROLS</a:t>
            </a:r>
          </a:p>
          <a:p>
            <a:pPr algn="ctr"/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="1" baseline="0" dirty="0" smtClean="0">
                <a:solidFill>
                  <a:schemeClr val="bg1"/>
                </a:solidFill>
                <a:latin typeface="+mj-lt"/>
              </a:rPr>
              <a:t>ANALYSIS 3:</a:t>
            </a:r>
          </a:p>
          <a:p>
            <a:pPr algn="ctr"/>
            <a:r>
              <a:rPr lang="en-US" sz="1400" b="1" baseline="0" dirty="0" smtClean="0">
                <a:solidFill>
                  <a:schemeClr val="bg1"/>
                </a:solidFill>
                <a:latin typeface="+mj-lt"/>
              </a:rPr>
              <a:t>GREYWATER</a:t>
            </a:r>
          </a:p>
          <a:p>
            <a:pPr algn="ctr"/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CRITICAL</a:t>
            </a:r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 INDUSTRY RESEARCH:</a:t>
            </a:r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“GREENING” OF HOTELS</a:t>
            </a:r>
          </a:p>
          <a:p>
            <a:pPr algn="ctr"/>
            <a:endParaRPr lang="en-US" sz="140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CONCLUSION</a:t>
            </a:r>
          </a:p>
        </p:txBody>
      </p:sp>
      <p:pic>
        <p:nvPicPr>
          <p:cNvPr id="13314" name="Picture 2" descr="http://www.homedepot.ca/wcsstore/HomeDepotCanada/images/catalog/75e43786-545a-4542-ad5f-588af8169b15_4.jpg"/>
          <p:cNvPicPr>
            <a:picLocks noChangeAspect="1" noChangeArrowheads="1"/>
          </p:cNvPicPr>
          <p:nvPr/>
        </p:nvPicPr>
        <p:blipFill>
          <a:blip r:embed="rId2"/>
          <a:srcRect l="6000" t="4000" r="8000" b="2000"/>
          <a:stretch>
            <a:fillRect/>
          </a:stretch>
        </p:blipFill>
        <p:spPr bwMode="auto">
          <a:xfrm>
            <a:off x="6934200" y="1676400"/>
            <a:ext cx="1905000" cy="2082209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</p:pic>
      <p:pic>
        <p:nvPicPr>
          <p:cNvPr id="13316" name="Picture 4" descr="http://www.wbdg.org/images/waterconserve_6.jpg"/>
          <p:cNvPicPr>
            <a:picLocks noChangeAspect="1" noChangeArrowheads="1"/>
          </p:cNvPicPr>
          <p:nvPr/>
        </p:nvPicPr>
        <p:blipFill>
          <a:blip r:embed="rId3"/>
          <a:srcRect r="9333"/>
          <a:stretch>
            <a:fillRect/>
          </a:stretch>
        </p:blipFill>
        <p:spPr bwMode="auto">
          <a:xfrm>
            <a:off x="6019800" y="2590800"/>
            <a:ext cx="1066800" cy="1176618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</p:pic>
      <p:pic>
        <p:nvPicPr>
          <p:cNvPr id="13322" name="Picture 10" descr="http://www.gaps-limited.com/oase-water-fountain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59892" y="4038600"/>
            <a:ext cx="2031708" cy="19050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</p:pic>
      <p:pic>
        <p:nvPicPr>
          <p:cNvPr id="13318" name="Picture 6" descr="http://easycarts.net/ecarts/terrylove/images/ms974_zoom.jpg"/>
          <p:cNvPicPr>
            <a:picLocks noChangeAspect="1" noChangeArrowheads="1"/>
          </p:cNvPicPr>
          <p:nvPr/>
        </p:nvPicPr>
        <p:blipFill>
          <a:blip r:embed="rId5"/>
          <a:srcRect l="24455" t="4324" r="21273" b="2703"/>
          <a:stretch>
            <a:fillRect/>
          </a:stretch>
        </p:blipFill>
        <p:spPr bwMode="auto">
          <a:xfrm>
            <a:off x="6096000" y="4648200"/>
            <a:ext cx="990600" cy="1577622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3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8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3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8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Constructed Wetlands Analysis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RESIDENCE INN by MARRIOTT</a:t>
            </a:r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0" y="1600200"/>
            <a:ext cx="1295400" cy="4648200"/>
          </a:xfrm>
          <a:prstGeom prst="rect">
            <a:avLst/>
          </a:prstGeom>
          <a:gradFill flip="none" rotWithShape="1">
            <a:gsLst>
              <a:gs pos="0">
                <a:srgbClr val="777AFD">
                  <a:shade val="30000"/>
                  <a:satMod val="115000"/>
                </a:srgbClr>
              </a:gs>
              <a:gs pos="50000">
                <a:srgbClr val="777AFD">
                  <a:shade val="67500"/>
                  <a:satMod val="115000"/>
                </a:srgbClr>
              </a:gs>
              <a:gs pos="100000">
                <a:srgbClr val="777AFD">
                  <a:shade val="100000"/>
                  <a:satMod val="115000"/>
                </a:srgbClr>
              </a:gs>
            </a:gsLst>
            <a:lin ang="0" scaled="1"/>
            <a:tileRect/>
          </a:gradFill>
          <a:ln w="38100">
            <a:noFill/>
          </a:ln>
        </p:spPr>
        <p:txBody>
          <a:bodyPr wrap="square" rtlCol="0">
            <a:noAutofit/>
          </a:bodyPr>
          <a:lstStyle/>
          <a:p>
            <a:pPr algn="ctr"/>
            <a:endParaRPr lang="en-US" sz="1000" b="1" dirty="0" smtClean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PROJECT OVERIVEW</a:t>
            </a:r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endParaRPr lang="en-US" sz="1400" baseline="0" dirty="0" smtClean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</a:rPr>
              <a:t>ANALYSIS 1:</a:t>
            </a:r>
          </a:p>
          <a:p>
            <a:pPr algn="ctr"/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</a:rPr>
              <a:t>STRUCTURAL RE-DESIGN</a:t>
            </a:r>
          </a:p>
          <a:p>
            <a:pPr algn="ctr"/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ANALYSIS 2:</a:t>
            </a: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CONTROLS</a:t>
            </a:r>
          </a:p>
          <a:p>
            <a:pPr algn="ctr"/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="1" baseline="0" dirty="0" smtClean="0">
                <a:solidFill>
                  <a:schemeClr val="bg1"/>
                </a:solidFill>
                <a:latin typeface="+mj-lt"/>
              </a:rPr>
              <a:t>ANALYSIS 3:</a:t>
            </a:r>
          </a:p>
          <a:p>
            <a:pPr algn="ctr"/>
            <a:r>
              <a:rPr lang="en-US" sz="1400" b="1" baseline="0" dirty="0" smtClean="0">
                <a:solidFill>
                  <a:schemeClr val="bg1"/>
                </a:solidFill>
                <a:latin typeface="+mj-lt"/>
              </a:rPr>
              <a:t>GREYWATER</a:t>
            </a:r>
          </a:p>
          <a:p>
            <a:pPr algn="ctr"/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CRITICAL</a:t>
            </a:r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 INDUSTRY RESEARCH:</a:t>
            </a:r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“GREENING” OF HOTELS</a:t>
            </a:r>
          </a:p>
          <a:p>
            <a:pPr algn="ctr"/>
            <a:endParaRPr lang="en-US" sz="140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CONCLUSION</a:t>
            </a:r>
          </a:p>
        </p:txBody>
      </p:sp>
      <p:pic>
        <p:nvPicPr>
          <p:cNvPr id="52226" name="Picture 2" descr="Greywater 2"/>
          <p:cNvPicPr>
            <a:picLocks noChangeAspect="1" noChangeArrowheads="1"/>
          </p:cNvPicPr>
          <p:nvPr/>
        </p:nvPicPr>
        <p:blipFill>
          <a:blip r:embed="rId3"/>
          <a:srcRect b="13425"/>
          <a:stretch>
            <a:fillRect/>
          </a:stretch>
        </p:blipFill>
        <p:spPr bwMode="auto">
          <a:xfrm>
            <a:off x="1371600" y="1600200"/>
            <a:ext cx="7710808" cy="4724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52227" name="Picture 3" descr="Greywater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33600" y="2209800"/>
            <a:ext cx="4324350" cy="307657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400606"/>
            <a:ext cx="6030683" cy="365125"/>
          </a:xfrm>
          <a:solidFill>
            <a:srgbClr val="C00000"/>
          </a:solidFill>
        </p:spPr>
        <p:txBody>
          <a:bodyPr/>
          <a:lstStyle/>
          <a:p>
            <a:r>
              <a:rPr lang="en-US" i="1" smtClean="0"/>
              <a:t>Julia Phillips              Senior Thesis 2008            Construction Management</a:t>
            </a:r>
            <a:endParaRPr lang="en-US" i="1" dirty="0"/>
          </a:p>
        </p:txBody>
      </p:sp>
      <p:pic>
        <p:nvPicPr>
          <p:cNvPr id="11" name="Site Tech 2-2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828800" y="1562862"/>
            <a:ext cx="6400800" cy="48006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85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52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2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RESIDENCE INN by MARRIOTT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 Review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i="1" smtClean="0"/>
              <a:t>Julia Phillips              Senior Thesis 2008            Construction Management</a:t>
            </a:r>
            <a:endParaRPr lang="en-US" i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1600200"/>
            <a:ext cx="1295400" cy="4648200"/>
          </a:xfrm>
          <a:prstGeom prst="rect">
            <a:avLst/>
          </a:prstGeom>
          <a:gradFill flip="none" rotWithShape="1">
            <a:gsLst>
              <a:gs pos="0">
                <a:srgbClr val="777AFD">
                  <a:shade val="30000"/>
                  <a:satMod val="115000"/>
                </a:srgbClr>
              </a:gs>
              <a:gs pos="50000">
                <a:srgbClr val="777AFD">
                  <a:shade val="67500"/>
                  <a:satMod val="115000"/>
                </a:srgbClr>
              </a:gs>
              <a:gs pos="100000">
                <a:srgbClr val="777AFD">
                  <a:shade val="100000"/>
                  <a:satMod val="115000"/>
                </a:srgbClr>
              </a:gs>
            </a:gsLst>
            <a:lin ang="0" scaled="1"/>
            <a:tileRect/>
          </a:gradFill>
          <a:ln w="38100">
            <a:noFill/>
          </a:ln>
        </p:spPr>
        <p:txBody>
          <a:bodyPr wrap="square" rtlCol="0">
            <a:noAutofit/>
          </a:bodyPr>
          <a:lstStyle/>
          <a:p>
            <a:pPr algn="ctr"/>
            <a:endParaRPr lang="en-US" sz="1000" b="1" dirty="0" smtClean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PROJECT OVERIVEW</a:t>
            </a:r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endParaRPr lang="en-US" sz="1400" baseline="0" dirty="0" smtClean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</a:rPr>
              <a:t>ANALYSIS 1:</a:t>
            </a:r>
          </a:p>
          <a:p>
            <a:pPr algn="ctr"/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</a:rPr>
              <a:t>STRUCTURAL RE-DESIGN</a:t>
            </a:r>
          </a:p>
          <a:p>
            <a:pPr algn="ctr"/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ANALYSIS 2:</a:t>
            </a: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CONTROLS</a:t>
            </a:r>
          </a:p>
          <a:p>
            <a:pPr algn="ctr"/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="1" baseline="0" dirty="0" smtClean="0">
                <a:solidFill>
                  <a:schemeClr val="bg1"/>
                </a:solidFill>
                <a:latin typeface="+mj-lt"/>
              </a:rPr>
              <a:t>ANALYSIS 3:</a:t>
            </a:r>
          </a:p>
          <a:p>
            <a:pPr algn="ctr"/>
            <a:r>
              <a:rPr lang="en-US" sz="1400" b="1" baseline="0" dirty="0" smtClean="0">
                <a:solidFill>
                  <a:schemeClr val="bg1"/>
                </a:solidFill>
                <a:latin typeface="+mj-lt"/>
              </a:rPr>
              <a:t>GREYWATER</a:t>
            </a:r>
          </a:p>
          <a:p>
            <a:pPr algn="ctr"/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CRITICAL</a:t>
            </a:r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 INDUSTRY RESEARCH:</a:t>
            </a:r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“GREENING” OF HOTELS</a:t>
            </a:r>
          </a:p>
          <a:p>
            <a:pPr algn="ctr"/>
            <a:endParaRPr lang="en-US" sz="140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CONCLUSION</a:t>
            </a:r>
          </a:p>
        </p:txBody>
      </p:sp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2"/>
          <a:srcRect l="3203" r="10320"/>
          <a:stretch>
            <a:fillRect/>
          </a:stretch>
        </p:blipFill>
        <p:spPr bwMode="auto">
          <a:xfrm>
            <a:off x="1853164" y="1536700"/>
            <a:ext cx="6300236" cy="4773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Oval 7"/>
          <p:cNvSpPr/>
          <p:nvPr/>
        </p:nvSpPr>
        <p:spPr>
          <a:xfrm>
            <a:off x="4025900" y="1866900"/>
            <a:ext cx="838200" cy="304800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064000" y="2616200"/>
            <a:ext cx="838200" cy="304800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051300" y="3175000"/>
            <a:ext cx="838200" cy="304800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987800" y="3556000"/>
            <a:ext cx="838200" cy="304800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975100" y="4305300"/>
            <a:ext cx="838200" cy="304800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975100" y="4876800"/>
            <a:ext cx="838200" cy="304800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089400" y="5270500"/>
            <a:ext cx="838200" cy="304800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025900" y="6045200"/>
            <a:ext cx="838200" cy="304800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1828800" y="2895600"/>
          <a:ext cx="6934199" cy="1241061"/>
        </p:xfrm>
        <a:graphic>
          <a:graphicData uri="http://schemas.openxmlformats.org/drawingml/2006/table">
            <a:tbl>
              <a:tblPr/>
              <a:tblGrid>
                <a:gridCol w="3958972"/>
                <a:gridCol w="1439625"/>
                <a:gridCol w="383901"/>
                <a:gridCol w="1151701"/>
              </a:tblGrid>
              <a:tr h="31208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mbria"/>
                        </a:rPr>
                        <a:t>Total </a:t>
                      </a:r>
                      <a:r>
                        <a:rPr lang="en-US" sz="2000" b="1" i="0" u="none" strike="noStrike" dirty="0" err="1">
                          <a:solidFill>
                            <a:srgbClr val="000000"/>
                          </a:solidFill>
                          <a:latin typeface="Cambria"/>
                        </a:rPr>
                        <a:t>Greywater</a:t>
                      </a: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mbria"/>
                        </a:rPr>
                        <a:t> System Cost =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latin typeface="Cambria"/>
                        </a:rPr>
                        <a:t>$68,298.09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297226"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mbria"/>
                        </a:rPr>
                        <a:t>            Add 30% for Shipping and Customization of Tanks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12087">
                <a:tc>
                  <a:txBody>
                    <a:bodyPr/>
                    <a:lstStyle/>
                    <a:p>
                      <a:pPr algn="ctr" fontAlgn="b"/>
                      <a:endParaRPr lang="en-US" sz="2000" b="1" i="0" u="none" strike="noStrike">
                        <a:solidFill>
                          <a:srgbClr val="000000"/>
                        </a:solidFill>
                        <a:latin typeface="Cambria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>
                        <a:solidFill>
                          <a:srgbClr val="000000"/>
                        </a:solidFill>
                        <a:latin typeface="Cambri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31208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mbria"/>
                        </a:rPr>
                        <a:t>Total </a:t>
                      </a:r>
                      <a:r>
                        <a:rPr lang="en-US" sz="2000" b="1" i="0" u="none" strike="noStrike" dirty="0" err="1">
                          <a:solidFill>
                            <a:srgbClr val="000000"/>
                          </a:solidFill>
                          <a:latin typeface="Cambria"/>
                        </a:rPr>
                        <a:t>Greywater</a:t>
                      </a: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mbria"/>
                        </a:rPr>
                        <a:t> System Cost =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mbria"/>
                        </a:rPr>
                        <a:t>$88,787.52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>
          <a:xfrm>
            <a:off x="1371600" y="5105400"/>
            <a:ext cx="7620000" cy="4648200"/>
          </a:xfrm>
        </p:spPr>
        <p:txBody>
          <a:bodyPr>
            <a:normAutofit/>
          </a:bodyPr>
          <a:lstStyle/>
          <a:p>
            <a:r>
              <a:rPr lang="en-US" sz="2000" dirty="0" smtClean="0">
                <a:latin typeface="Calibri" pitchFamily="34" charset="0"/>
              </a:rPr>
              <a:t>Size: 15 Stories, 127,000 SF w/ 3 Levels Underground Parking</a:t>
            </a:r>
          </a:p>
          <a:p>
            <a:r>
              <a:rPr lang="en-US" sz="2000" dirty="0" smtClean="0">
                <a:latin typeface="Calibri" pitchFamily="34" charset="0"/>
              </a:rPr>
              <a:t>Construction Cost: $33.5 Million</a:t>
            </a:r>
          </a:p>
          <a:p>
            <a:r>
              <a:rPr lang="en-US" sz="2000" dirty="0" smtClean="0">
                <a:latin typeface="Calibri" pitchFamily="34" charset="0"/>
              </a:rPr>
              <a:t>Schedule: March 2007 – August 2008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RESIDENCE INN by MARRIOTT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US" b="1" i="1" dirty="0" smtClean="0"/>
              <a:t>Project Overview</a:t>
            </a:r>
            <a:endParaRPr lang="en-US" b="1" i="1" dirty="0"/>
          </a:p>
        </p:txBody>
      </p:sp>
      <p:sp>
        <p:nvSpPr>
          <p:cNvPr id="8" name="TextBox 7"/>
          <p:cNvSpPr txBox="1"/>
          <p:nvPr/>
        </p:nvSpPr>
        <p:spPr>
          <a:xfrm>
            <a:off x="0" y="1600200"/>
            <a:ext cx="1295400" cy="4648200"/>
          </a:xfrm>
          <a:prstGeom prst="rect">
            <a:avLst/>
          </a:prstGeom>
          <a:gradFill flip="none" rotWithShape="1">
            <a:gsLst>
              <a:gs pos="0">
                <a:srgbClr val="777AFD">
                  <a:shade val="30000"/>
                  <a:satMod val="115000"/>
                </a:srgbClr>
              </a:gs>
              <a:gs pos="50000">
                <a:srgbClr val="777AFD">
                  <a:shade val="67500"/>
                  <a:satMod val="115000"/>
                </a:srgbClr>
              </a:gs>
              <a:gs pos="100000">
                <a:srgbClr val="777AFD">
                  <a:shade val="100000"/>
                  <a:satMod val="115000"/>
                </a:srgbClr>
              </a:gs>
            </a:gsLst>
            <a:lin ang="0" scaled="1"/>
            <a:tileRect/>
          </a:gradFill>
          <a:ln w="38100">
            <a:noFill/>
          </a:ln>
        </p:spPr>
        <p:txBody>
          <a:bodyPr wrap="square" rtlCol="0">
            <a:noAutofit/>
          </a:bodyPr>
          <a:lstStyle/>
          <a:p>
            <a:pPr algn="ctr"/>
            <a:endParaRPr lang="en-US" sz="1000" b="1" dirty="0" smtClean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1400" b="1" dirty="0" smtClean="0">
                <a:solidFill>
                  <a:schemeClr val="bg1"/>
                </a:solidFill>
                <a:latin typeface="+mj-lt"/>
              </a:rPr>
              <a:t>PROJECT OVERIVEW</a:t>
            </a:r>
            <a:endParaRPr lang="en-US" sz="1400" b="1" baseline="0" dirty="0" smtClean="0">
              <a:solidFill>
                <a:schemeClr val="bg1"/>
              </a:solidFill>
              <a:latin typeface="+mj-lt"/>
            </a:endParaRPr>
          </a:p>
          <a:p>
            <a:pPr algn="ctr"/>
            <a:endParaRPr lang="en-US" sz="1400" baseline="0" dirty="0" smtClean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</a:rPr>
              <a:t>ANALYSIS 1:</a:t>
            </a:r>
          </a:p>
          <a:p>
            <a:pPr algn="ctr"/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</a:rPr>
              <a:t>STRUCTURAL RE-DESIGN</a:t>
            </a:r>
          </a:p>
          <a:p>
            <a:pPr algn="ctr"/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ANALYSIS 2:</a:t>
            </a: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CONTROLS</a:t>
            </a:r>
          </a:p>
          <a:p>
            <a:pPr algn="ctr"/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ANALYSIS 3:</a:t>
            </a: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GREYWATER</a:t>
            </a:r>
          </a:p>
          <a:p>
            <a:pPr algn="ctr"/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CRITICAL</a:t>
            </a:r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 INDUSTRY RESEARCH:</a:t>
            </a:r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“GREENING” OF HOTELS</a:t>
            </a:r>
          </a:p>
          <a:p>
            <a:pPr algn="ctr"/>
            <a:endParaRPr lang="en-US" sz="140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CONCLUSION</a:t>
            </a: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00606"/>
            <a:ext cx="6030683" cy="36512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vert="horz" anchor="ctr"/>
          <a:lstStyle>
            <a:lvl1pPr algn="r" eaLnBrk="1" latinLnBrk="0" hangingPunct="1">
              <a:defRPr kumimoji="0" sz="1600" b="1">
                <a:solidFill>
                  <a:schemeClr val="bg1"/>
                </a:solidFill>
              </a:defRPr>
            </a:lvl1pPr>
          </a:lstStyle>
          <a:p>
            <a:r>
              <a:rPr lang="en-US" i="1" dirty="0" smtClean="0"/>
              <a:t>Julia Phillips              Senior Thesis 2008            Construction Management</a:t>
            </a:r>
            <a:endParaRPr lang="en-US" i="1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 l="10860" t="14202" r="7089" b="23115"/>
          <a:stretch>
            <a:fillRect/>
          </a:stretch>
        </p:blipFill>
        <p:spPr bwMode="auto">
          <a:xfrm rot="16200000">
            <a:off x="3198495" y="1289684"/>
            <a:ext cx="3432811" cy="4038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>
          <a:xfrm>
            <a:off x="1371600" y="3886200"/>
            <a:ext cx="7620000" cy="23622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Costs $88,787.52</a:t>
            </a:r>
          </a:p>
          <a:p>
            <a:r>
              <a:rPr lang="en-US" dirty="0" smtClean="0"/>
              <a:t>Adds to schedule</a:t>
            </a:r>
          </a:p>
          <a:p>
            <a:r>
              <a:rPr lang="en-US" dirty="0" smtClean="0"/>
              <a:t>Saves: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757,375 gallons = 60% Water annually 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$518.80 Water costs annually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RESIDENCE INN by MARRIOTT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 &amp; Recommendation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i="1" smtClean="0"/>
              <a:t>Julia Phillips              Senior Thesis 2008            Construction Management</a:t>
            </a:r>
            <a:endParaRPr lang="en-US" i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1600200"/>
            <a:ext cx="1295400" cy="4648200"/>
          </a:xfrm>
          <a:prstGeom prst="rect">
            <a:avLst/>
          </a:prstGeom>
          <a:gradFill flip="none" rotWithShape="1">
            <a:gsLst>
              <a:gs pos="0">
                <a:srgbClr val="777AFD">
                  <a:shade val="30000"/>
                  <a:satMod val="115000"/>
                </a:srgbClr>
              </a:gs>
              <a:gs pos="50000">
                <a:srgbClr val="777AFD">
                  <a:shade val="67500"/>
                  <a:satMod val="115000"/>
                </a:srgbClr>
              </a:gs>
              <a:gs pos="100000">
                <a:srgbClr val="777AFD">
                  <a:shade val="100000"/>
                  <a:satMod val="115000"/>
                </a:srgbClr>
              </a:gs>
            </a:gsLst>
            <a:lin ang="0" scaled="1"/>
            <a:tileRect/>
          </a:gradFill>
          <a:ln w="38100">
            <a:noFill/>
          </a:ln>
        </p:spPr>
        <p:txBody>
          <a:bodyPr wrap="square" rtlCol="0">
            <a:noAutofit/>
          </a:bodyPr>
          <a:lstStyle/>
          <a:p>
            <a:pPr algn="ctr"/>
            <a:endParaRPr lang="en-US" sz="1000" b="1" dirty="0" smtClean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PROJECT OVERIVEW</a:t>
            </a:r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endParaRPr lang="en-US" sz="1400" baseline="0" dirty="0" smtClean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</a:rPr>
              <a:t>ANALYSIS 1:</a:t>
            </a:r>
          </a:p>
          <a:p>
            <a:pPr algn="ctr"/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</a:rPr>
              <a:t>STRUCTURAL RE-DESIGN</a:t>
            </a:r>
          </a:p>
          <a:p>
            <a:pPr algn="ctr"/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ANALYSIS 2:</a:t>
            </a: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CONTROLS</a:t>
            </a:r>
          </a:p>
          <a:p>
            <a:pPr algn="ctr"/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="1" baseline="0" dirty="0" smtClean="0">
                <a:solidFill>
                  <a:schemeClr val="bg1"/>
                </a:solidFill>
                <a:latin typeface="+mj-lt"/>
              </a:rPr>
              <a:t>ANALYSIS 3:</a:t>
            </a:r>
          </a:p>
          <a:p>
            <a:pPr algn="ctr"/>
            <a:r>
              <a:rPr lang="en-US" sz="1400" b="1" baseline="0" dirty="0" smtClean="0">
                <a:solidFill>
                  <a:schemeClr val="bg1"/>
                </a:solidFill>
                <a:latin typeface="+mj-lt"/>
              </a:rPr>
              <a:t>GREYWATER</a:t>
            </a:r>
          </a:p>
          <a:p>
            <a:pPr algn="ctr"/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CRITICAL</a:t>
            </a:r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 INDUSTRY RESEARCH:</a:t>
            </a:r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“GREENING” OF HOTELS</a:t>
            </a:r>
          </a:p>
          <a:p>
            <a:pPr algn="ctr"/>
            <a:endParaRPr lang="en-US" sz="140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CONCLUSION</a:t>
            </a:r>
          </a:p>
        </p:txBody>
      </p:sp>
      <p:pic>
        <p:nvPicPr>
          <p:cNvPr id="11265" name="Picture 1" descr="Greywater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600200"/>
            <a:ext cx="3200400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 descr="Greywater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1600200"/>
            <a:ext cx="3286125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RESIDENCE INN by MARRIOTT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i="1" smtClean="0"/>
              <a:t>Julia Phillips              Senior Thesis 2008            Construction Management</a:t>
            </a:r>
            <a:endParaRPr lang="en-US" i="1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 l="10860" t="14202" r="7089" b="23115"/>
          <a:stretch>
            <a:fillRect/>
          </a:stretch>
        </p:blipFill>
        <p:spPr bwMode="auto">
          <a:xfrm rot="16200000">
            <a:off x="1958338" y="1089660"/>
            <a:ext cx="4922521" cy="5791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7" name="Content Placeholder 1"/>
          <p:cNvSpPr txBox="1">
            <a:spLocks noGrp="1"/>
          </p:cNvSpPr>
          <p:nvPr>
            <p:ph sz="quarter" idx="1"/>
          </p:nvPr>
        </p:nvSpPr>
        <p:spPr>
          <a:xfrm>
            <a:off x="152400" y="1600200"/>
            <a:ext cx="8839200" cy="4648200"/>
          </a:xfrm>
          <a:prstGeom prst="rect">
            <a:avLst/>
          </a:prstGeom>
        </p:spPr>
        <p:txBody>
          <a:bodyPr/>
          <a:lstStyle/>
          <a:p>
            <a:pPr marL="640080" marR="0" lvl="1" indent="-274320" algn="l" defTabSz="914400" rtl="0" eaLnBrk="1" fontAlgn="auto" latinLnBrk="0" hangingPunct="1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"/>
              <a:tabLst/>
              <a:defRPr/>
            </a:pPr>
            <a:endParaRPr kumimoji="0" lang="en-US" sz="2600" b="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20040" marR="0" lvl="0" indent="-32004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endParaRPr kumimoji="0" lang="en-US" sz="47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320040" marR="0" lvl="0" indent="-32004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r>
              <a:rPr kumimoji="0" lang="en-US" sz="47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Critical</a:t>
            </a:r>
            <a:r>
              <a:rPr kumimoji="0" lang="en-US" sz="4700" b="1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Industry Research: </a:t>
            </a:r>
          </a:p>
          <a:p>
            <a:pPr marL="320040" marR="0" lvl="0" indent="-32004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r>
              <a:rPr kumimoji="0" lang="en-US" sz="4700" b="1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“Greening” of Hotels</a:t>
            </a:r>
            <a:endParaRPr kumimoji="0" lang="en-US" sz="47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>
          <a:xfrm>
            <a:off x="1371600" y="1600200"/>
            <a:ext cx="3886200" cy="46482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Background</a:t>
            </a:r>
          </a:p>
          <a:p>
            <a:pPr lvl="1"/>
            <a:r>
              <a:rPr lang="en-US" sz="2000" dirty="0" smtClean="0"/>
              <a:t>There is an unfortunate misconception in this industry that adding green value or achieving LEED points simply costs too much. </a:t>
            </a:r>
          </a:p>
          <a:p>
            <a:pPr lvl="1"/>
            <a:r>
              <a:rPr lang="en-US" sz="2000" dirty="0" smtClean="0"/>
              <a:t>Alexandria, VA requires new construction to have at least 20 LEED points.  </a:t>
            </a:r>
          </a:p>
          <a:p>
            <a:pPr lvl="1"/>
            <a:r>
              <a:rPr lang="en-US" sz="2000" dirty="0" smtClean="0"/>
              <a:t>Marriott firmly believes in adding green or LEED credits to many of their new hotels and resorts.  </a:t>
            </a:r>
          </a:p>
          <a:p>
            <a:pPr lvl="1"/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RESIDENCE INN by MARRIOTT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“Greening” of Hotels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i="1" smtClean="0"/>
              <a:t>Julia Phillips              Senior Thesis 2008            Construction Management</a:t>
            </a:r>
            <a:endParaRPr lang="en-US" i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1600200"/>
            <a:ext cx="1295400" cy="4648200"/>
          </a:xfrm>
          <a:prstGeom prst="rect">
            <a:avLst/>
          </a:prstGeom>
          <a:gradFill flip="none" rotWithShape="1">
            <a:gsLst>
              <a:gs pos="0">
                <a:srgbClr val="777AFD">
                  <a:shade val="30000"/>
                  <a:satMod val="115000"/>
                </a:srgbClr>
              </a:gs>
              <a:gs pos="50000">
                <a:srgbClr val="777AFD">
                  <a:shade val="67500"/>
                  <a:satMod val="115000"/>
                </a:srgbClr>
              </a:gs>
              <a:gs pos="100000">
                <a:srgbClr val="777AFD">
                  <a:shade val="100000"/>
                  <a:satMod val="115000"/>
                </a:srgbClr>
              </a:gs>
            </a:gsLst>
            <a:lin ang="0" scaled="1"/>
            <a:tileRect/>
          </a:gradFill>
          <a:ln w="38100">
            <a:noFill/>
          </a:ln>
        </p:spPr>
        <p:txBody>
          <a:bodyPr wrap="square" rtlCol="0">
            <a:noAutofit/>
          </a:bodyPr>
          <a:lstStyle/>
          <a:p>
            <a:pPr algn="ctr"/>
            <a:endParaRPr lang="en-US" sz="1000" b="1" dirty="0" smtClean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PROJECT OVERIVEW</a:t>
            </a:r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endParaRPr lang="en-US" sz="1400" baseline="0" dirty="0" smtClean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</a:rPr>
              <a:t>ANALYSIS 1:</a:t>
            </a:r>
          </a:p>
          <a:p>
            <a:pPr algn="ctr"/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</a:rPr>
              <a:t>STRUCTURAL RE-DESIGN</a:t>
            </a:r>
          </a:p>
          <a:p>
            <a:pPr algn="ctr"/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ANALYSIS 2:</a:t>
            </a: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CONTROLS</a:t>
            </a:r>
          </a:p>
          <a:p>
            <a:pPr algn="ctr"/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ANALYSIS 3:</a:t>
            </a: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GREYWATER</a:t>
            </a:r>
          </a:p>
          <a:p>
            <a:pPr algn="ctr"/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="1" baseline="0" dirty="0" smtClean="0">
                <a:solidFill>
                  <a:schemeClr val="bg1"/>
                </a:solidFill>
                <a:latin typeface="+mj-lt"/>
              </a:rPr>
              <a:t>CRITICAL</a:t>
            </a:r>
            <a:r>
              <a:rPr lang="en-US" sz="1400" b="1" dirty="0" smtClean="0">
                <a:solidFill>
                  <a:schemeClr val="bg1"/>
                </a:solidFill>
                <a:latin typeface="+mj-lt"/>
              </a:rPr>
              <a:t> INDUSTRY RESEARCH:</a:t>
            </a:r>
            <a:endParaRPr lang="en-US" sz="1400" b="1" baseline="0" dirty="0" smtClean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1400" b="1" baseline="0" dirty="0" smtClean="0">
                <a:solidFill>
                  <a:schemeClr val="bg1"/>
                </a:solidFill>
                <a:latin typeface="+mj-lt"/>
              </a:rPr>
              <a:t>“GREENING” OF HOTELS</a:t>
            </a:r>
          </a:p>
          <a:p>
            <a:pPr algn="ctr"/>
            <a:endParaRPr lang="en-US" sz="140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CONCLUSION</a:t>
            </a:r>
          </a:p>
        </p:txBody>
      </p:sp>
      <p:pic>
        <p:nvPicPr>
          <p:cNvPr id="11268" name="Picture 4" descr="http://www.pmthink.com/LEEDGreenProject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0" y="1676400"/>
            <a:ext cx="2556777" cy="3838575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</p:pic>
      <p:pic>
        <p:nvPicPr>
          <p:cNvPr id="11266" name="Picture 2" descr="http://spacedoutli.files.wordpress.com/2007/12/leed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99225" y="3756025"/>
            <a:ext cx="2492375" cy="2492375"/>
          </a:xfrm>
          <a:prstGeom prst="ellipse">
            <a:avLst/>
          </a:prstGeom>
          <a:ln w="38100" cap="rnd">
            <a:solidFill>
              <a:srgbClr val="FFFF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>
          <a:xfrm>
            <a:off x="1371600" y="1600200"/>
            <a:ext cx="7620000" cy="3124200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 smtClean="0"/>
              <a:t>Goal</a:t>
            </a:r>
          </a:p>
          <a:p>
            <a:pPr lvl="1"/>
            <a:r>
              <a:rPr lang="en-US" sz="2400" dirty="0" smtClean="0"/>
              <a:t>Investigate the sustainability or “Greening” of hotels by incorporating green design and analyzing the corresponding cost.  </a:t>
            </a:r>
          </a:p>
          <a:p>
            <a:pPr lvl="1"/>
            <a:r>
              <a:rPr lang="en-US" sz="2400" dirty="0" smtClean="0"/>
              <a:t>Compare typical building materials and systems to their green alternative by:</a:t>
            </a:r>
          </a:p>
          <a:p>
            <a:pPr lvl="4"/>
            <a:r>
              <a:rPr lang="en-US" dirty="0" smtClean="0"/>
              <a:t>Upfront Cost</a:t>
            </a:r>
          </a:p>
          <a:p>
            <a:pPr lvl="4"/>
            <a:r>
              <a:rPr lang="en-US" dirty="0" smtClean="0"/>
              <a:t>Installation Cost</a:t>
            </a:r>
          </a:p>
          <a:p>
            <a:pPr lvl="4"/>
            <a:r>
              <a:rPr lang="en-US" dirty="0" smtClean="0"/>
              <a:t>Life Cost</a:t>
            </a: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RESIDENCE INN by MARRIOTT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US" b="1" i="1" dirty="0" smtClean="0"/>
              <a:t>“Greening” of Hotels</a:t>
            </a:r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00606"/>
            <a:ext cx="6030683" cy="36512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vert="horz" anchor="ctr"/>
          <a:lstStyle>
            <a:lvl1pPr algn="r" eaLnBrk="1" latinLnBrk="0" hangingPunct="1">
              <a:defRPr kumimoji="0" sz="1600" b="1">
                <a:solidFill>
                  <a:schemeClr val="bg1"/>
                </a:solidFill>
              </a:defRPr>
            </a:lvl1pPr>
          </a:lstStyle>
          <a:p>
            <a:r>
              <a:rPr lang="en-US" i="1" dirty="0" smtClean="0"/>
              <a:t>Julia Phillips              Senior Thesis 2008            Construction Management</a:t>
            </a:r>
            <a:endParaRPr lang="en-US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1600200"/>
            <a:ext cx="1295400" cy="4648200"/>
          </a:xfrm>
          <a:prstGeom prst="rect">
            <a:avLst/>
          </a:prstGeom>
          <a:gradFill flip="none" rotWithShape="1">
            <a:gsLst>
              <a:gs pos="0">
                <a:srgbClr val="777AFD">
                  <a:shade val="30000"/>
                  <a:satMod val="115000"/>
                </a:srgbClr>
              </a:gs>
              <a:gs pos="50000">
                <a:srgbClr val="777AFD">
                  <a:shade val="67500"/>
                  <a:satMod val="115000"/>
                </a:srgbClr>
              </a:gs>
              <a:gs pos="100000">
                <a:srgbClr val="777AFD">
                  <a:shade val="100000"/>
                  <a:satMod val="115000"/>
                </a:srgbClr>
              </a:gs>
            </a:gsLst>
            <a:lin ang="0" scaled="1"/>
            <a:tileRect/>
          </a:gradFill>
          <a:ln w="38100">
            <a:noFill/>
          </a:ln>
        </p:spPr>
        <p:txBody>
          <a:bodyPr wrap="square" rtlCol="0">
            <a:noAutofit/>
          </a:bodyPr>
          <a:lstStyle/>
          <a:p>
            <a:pPr algn="ctr"/>
            <a:endParaRPr lang="en-US" sz="1000" b="1" dirty="0" smtClean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PROJECT OVERIVEW</a:t>
            </a:r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endParaRPr lang="en-US" sz="1400" baseline="0" dirty="0" smtClean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</a:rPr>
              <a:t>ANALYSIS 1:</a:t>
            </a:r>
          </a:p>
          <a:p>
            <a:pPr algn="ctr"/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</a:rPr>
              <a:t>STRUCTURAL RE-DESIGN</a:t>
            </a:r>
          </a:p>
          <a:p>
            <a:pPr algn="ctr"/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ANALYSIS 2:</a:t>
            </a: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CONTROLS</a:t>
            </a:r>
          </a:p>
          <a:p>
            <a:pPr algn="ctr"/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ANALYSIS 3:</a:t>
            </a: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GREYWATER</a:t>
            </a:r>
          </a:p>
          <a:p>
            <a:pPr algn="ctr"/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="1" baseline="0" dirty="0" smtClean="0">
                <a:solidFill>
                  <a:schemeClr val="bg1"/>
                </a:solidFill>
                <a:latin typeface="+mj-lt"/>
              </a:rPr>
              <a:t>CRITICAL</a:t>
            </a:r>
            <a:r>
              <a:rPr lang="en-US" sz="1400" b="1" dirty="0" smtClean="0">
                <a:solidFill>
                  <a:schemeClr val="bg1"/>
                </a:solidFill>
                <a:latin typeface="+mj-lt"/>
              </a:rPr>
              <a:t> INDUSTRY RESEARCH:</a:t>
            </a:r>
            <a:endParaRPr lang="en-US" sz="1400" b="1" baseline="0" dirty="0" smtClean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1400" b="1" baseline="0" dirty="0" smtClean="0">
                <a:solidFill>
                  <a:schemeClr val="bg1"/>
                </a:solidFill>
                <a:latin typeface="+mj-lt"/>
              </a:rPr>
              <a:t>“GREENING” OF HOTELS</a:t>
            </a:r>
          </a:p>
          <a:p>
            <a:pPr algn="ctr"/>
            <a:endParaRPr lang="en-US" sz="140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CONCLUSION</a:t>
            </a:r>
          </a:p>
        </p:txBody>
      </p:sp>
      <p:pic>
        <p:nvPicPr>
          <p:cNvPr id="53250" name="Picture 2" descr="http://solar.colorado.edu/2005/images/design/green_larg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10200" y="3733800"/>
            <a:ext cx="3429000" cy="2178734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</p:pic>
      <p:pic>
        <p:nvPicPr>
          <p:cNvPr id="53252" name="Picture 4" descr="http://static.flickr.com/64/198640239_5da9464733_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8800" y="4721941"/>
            <a:ext cx="4038600" cy="1569986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32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>
          <a:xfrm>
            <a:off x="1447800" y="1600200"/>
            <a:ext cx="4343400" cy="4648200"/>
          </a:xfrm>
        </p:spPr>
        <p:txBody>
          <a:bodyPr>
            <a:normAutofit fontScale="62500" lnSpcReduction="20000"/>
          </a:bodyPr>
          <a:lstStyle/>
          <a:p>
            <a:pPr lvl="0"/>
            <a:r>
              <a:rPr lang="en-US" dirty="0" smtClean="0"/>
              <a:t>Painted Gypsum Board</a:t>
            </a:r>
          </a:p>
          <a:p>
            <a:pPr lvl="0"/>
            <a:r>
              <a:rPr lang="en-US" dirty="0" smtClean="0"/>
              <a:t>Colored Clay Plaster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Fiberglass Batting Insulation </a:t>
            </a:r>
          </a:p>
          <a:p>
            <a:pPr lvl="0"/>
            <a:r>
              <a:rPr lang="en-US" dirty="0" smtClean="0"/>
              <a:t>Blown Cellulose Insulation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Ceramic Tile Flooring </a:t>
            </a:r>
          </a:p>
          <a:p>
            <a:pPr lvl="0"/>
            <a:r>
              <a:rPr lang="en-US" dirty="0" smtClean="0"/>
              <a:t>Polished Concrete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Continuously powered A/C units </a:t>
            </a:r>
          </a:p>
          <a:p>
            <a:pPr lvl="0"/>
            <a:r>
              <a:rPr lang="en-US" dirty="0" smtClean="0"/>
              <a:t>Programmed Networked A/C units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Typical Sanitary System </a:t>
            </a:r>
          </a:p>
          <a:p>
            <a:pPr lvl="0"/>
            <a:r>
              <a:rPr lang="en-US" dirty="0" smtClean="0"/>
              <a:t>Constructed Wetlands </a:t>
            </a:r>
            <a:r>
              <a:rPr lang="en-US" dirty="0" err="1" smtClean="0"/>
              <a:t>Greywater</a:t>
            </a:r>
            <a:r>
              <a:rPr lang="en-US" dirty="0" smtClean="0"/>
              <a:t> System</a:t>
            </a: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RESIDENCE INN by MARRIOTT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Materials &amp; Systems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i="1" smtClean="0"/>
              <a:t>Julia Phillips              Senior Thesis 2008            Construction Management</a:t>
            </a:r>
            <a:endParaRPr lang="en-US" i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1600200"/>
            <a:ext cx="1295400" cy="4648200"/>
          </a:xfrm>
          <a:prstGeom prst="rect">
            <a:avLst/>
          </a:prstGeom>
          <a:gradFill flip="none" rotWithShape="1">
            <a:gsLst>
              <a:gs pos="0">
                <a:srgbClr val="777AFD">
                  <a:shade val="30000"/>
                  <a:satMod val="115000"/>
                </a:srgbClr>
              </a:gs>
              <a:gs pos="50000">
                <a:srgbClr val="777AFD">
                  <a:shade val="67500"/>
                  <a:satMod val="115000"/>
                </a:srgbClr>
              </a:gs>
              <a:gs pos="100000">
                <a:srgbClr val="777AFD">
                  <a:shade val="100000"/>
                  <a:satMod val="115000"/>
                </a:srgbClr>
              </a:gs>
            </a:gsLst>
            <a:lin ang="0" scaled="1"/>
            <a:tileRect/>
          </a:gradFill>
          <a:ln w="38100">
            <a:noFill/>
          </a:ln>
        </p:spPr>
        <p:txBody>
          <a:bodyPr wrap="square" rtlCol="0">
            <a:noAutofit/>
          </a:bodyPr>
          <a:lstStyle/>
          <a:p>
            <a:pPr algn="ctr"/>
            <a:endParaRPr lang="en-US" sz="1000" b="1" dirty="0" smtClean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PROJECT OVERIVEW</a:t>
            </a:r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endParaRPr lang="en-US" sz="1400" baseline="0" dirty="0" smtClean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</a:rPr>
              <a:t>ANALYSIS 1:</a:t>
            </a:r>
          </a:p>
          <a:p>
            <a:pPr algn="ctr"/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</a:rPr>
              <a:t>STRUCTURAL RE-DESIGN</a:t>
            </a:r>
          </a:p>
          <a:p>
            <a:pPr algn="ctr"/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ANALYSIS 2:</a:t>
            </a: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CONTROLS</a:t>
            </a:r>
          </a:p>
          <a:p>
            <a:pPr algn="ctr"/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ANALYSIS 3:</a:t>
            </a: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GREYWATER</a:t>
            </a:r>
          </a:p>
          <a:p>
            <a:pPr algn="ctr"/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="1" baseline="0" dirty="0" smtClean="0">
                <a:solidFill>
                  <a:schemeClr val="bg1"/>
                </a:solidFill>
                <a:latin typeface="+mj-lt"/>
              </a:rPr>
              <a:t>CRITICAL</a:t>
            </a:r>
            <a:r>
              <a:rPr lang="en-US" sz="1400" b="1" dirty="0" smtClean="0">
                <a:solidFill>
                  <a:schemeClr val="bg1"/>
                </a:solidFill>
                <a:latin typeface="+mj-lt"/>
              </a:rPr>
              <a:t> INDUSTRY RESEARCH:</a:t>
            </a:r>
            <a:endParaRPr lang="en-US" sz="1400" b="1" baseline="0" dirty="0" smtClean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1400" b="1" baseline="0" dirty="0" smtClean="0">
                <a:solidFill>
                  <a:schemeClr val="bg1"/>
                </a:solidFill>
                <a:latin typeface="+mj-lt"/>
              </a:rPr>
              <a:t>“GREENING” OF HOTELS</a:t>
            </a:r>
          </a:p>
          <a:p>
            <a:pPr algn="ctr"/>
            <a:endParaRPr lang="en-US" sz="140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CONCLUSION</a:t>
            </a:r>
          </a:p>
        </p:txBody>
      </p:sp>
      <p:pic>
        <p:nvPicPr>
          <p:cNvPr id="44034" name="Picture 2" descr="blue-marritimo_withfi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1" y="1524000"/>
            <a:ext cx="2057400" cy="1384789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44035" name="Picture 3" descr="http://www.cellulose.org/images/CelluloseFacts_pic.jpg"/>
          <p:cNvPicPr>
            <a:picLocks noChangeAspect="1" noChangeArrowheads="1"/>
          </p:cNvPicPr>
          <p:nvPr/>
        </p:nvPicPr>
        <p:blipFill>
          <a:blip r:embed="rId3" r:link="rId4" cstate="print"/>
          <a:srcRect l="19945" t="22978" r="10249" b="35853"/>
          <a:stretch>
            <a:fillRect/>
          </a:stretch>
        </p:blipFill>
        <p:spPr bwMode="auto">
          <a:xfrm>
            <a:off x="6858000" y="1981200"/>
            <a:ext cx="2028826" cy="1558137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44036" name="Picture 4" descr="http://www.retroplatesystem.com/projectimages/integral.jpg"/>
          <p:cNvPicPr>
            <a:picLocks noChangeAspect="1" noChangeArrowheads="1"/>
          </p:cNvPicPr>
          <p:nvPr/>
        </p:nvPicPr>
        <p:blipFill>
          <a:blip r:embed="rId5" r:link="rId6" cstate="print"/>
          <a:srcRect/>
          <a:stretch>
            <a:fillRect/>
          </a:stretch>
        </p:blipFill>
        <p:spPr bwMode="auto">
          <a:xfrm>
            <a:off x="5562600" y="3124200"/>
            <a:ext cx="1995663" cy="124716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44037" name="Picture 5" descr="http://www.retroplatesystem.com/projectimages/resmosaic.jpg"/>
          <p:cNvPicPr>
            <a:picLocks noChangeAspect="1" noChangeArrowheads="1"/>
          </p:cNvPicPr>
          <p:nvPr/>
        </p:nvPicPr>
        <p:blipFill>
          <a:blip r:embed="rId7" r:link="rId8" cstate="print"/>
          <a:srcRect/>
          <a:stretch>
            <a:fillRect/>
          </a:stretch>
        </p:blipFill>
        <p:spPr bwMode="auto">
          <a:xfrm>
            <a:off x="7239000" y="3581400"/>
            <a:ext cx="1708657" cy="10668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44038" name="Picture 6" descr="DNT-T103/H103B"/>
          <p:cNvPicPr>
            <a:picLocks noChangeAspect="1" noChangeArrowheads="1"/>
          </p:cNvPicPr>
          <p:nvPr/>
        </p:nvPicPr>
        <p:blipFill>
          <a:blip r:embed="rId9"/>
          <a:srcRect l="20000" t="2856" r="20000" b="3348"/>
          <a:stretch>
            <a:fillRect/>
          </a:stretch>
        </p:blipFill>
        <p:spPr bwMode="auto">
          <a:xfrm>
            <a:off x="6019800" y="4191000"/>
            <a:ext cx="1219200" cy="1909379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44039" name="Picture 7" descr="Greywater 2"/>
          <p:cNvPicPr>
            <a:picLocks noChangeAspect="1" noChangeArrowheads="1"/>
          </p:cNvPicPr>
          <p:nvPr/>
        </p:nvPicPr>
        <p:blipFill>
          <a:blip r:embed="rId10" cstate="print"/>
          <a:srcRect b="13425"/>
          <a:stretch>
            <a:fillRect/>
          </a:stretch>
        </p:blipFill>
        <p:spPr bwMode="auto">
          <a:xfrm>
            <a:off x="7010400" y="5029200"/>
            <a:ext cx="1981200" cy="1201928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7" dur="1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0" dur="1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7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2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5" dur="1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2" dur="10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7" dur="10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80" dur="1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Purpose</a:t>
            </a:r>
          </a:p>
          <a:p>
            <a:pPr lvl="1"/>
            <a:r>
              <a:rPr lang="en-US" sz="2400" dirty="0" smtClean="0"/>
              <a:t>Gain an initial opinion regarding green technologies. </a:t>
            </a:r>
          </a:p>
          <a:p>
            <a:r>
              <a:rPr lang="en-US" sz="2800" dirty="0" smtClean="0"/>
              <a:t>Results</a:t>
            </a:r>
          </a:p>
          <a:p>
            <a:pPr lvl="1"/>
            <a:r>
              <a:rPr lang="en-US" sz="2400" dirty="0" smtClean="0"/>
              <a:t>Greater understanding the LEED system than GREEN technologies.  </a:t>
            </a:r>
          </a:p>
          <a:p>
            <a:pPr lvl="1"/>
            <a:r>
              <a:rPr lang="en-US" sz="2400" dirty="0" smtClean="0"/>
              <a:t>No consistency between the participants as to which is better. </a:t>
            </a:r>
          </a:p>
          <a:p>
            <a:pPr lvl="1"/>
            <a:r>
              <a:rPr lang="en-US" sz="2400" dirty="0" smtClean="0"/>
              <a:t>Green is most cost effective.</a:t>
            </a: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RESIDENCE INN by MARRIOTT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Initial Survey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i="1" smtClean="0"/>
              <a:t>Julia Phillips              Senior Thesis 2008            Construction Management</a:t>
            </a:r>
            <a:endParaRPr lang="en-US" i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1600200"/>
            <a:ext cx="1295400" cy="4648200"/>
          </a:xfrm>
          <a:prstGeom prst="rect">
            <a:avLst/>
          </a:prstGeom>
          <a:gradFill flip="none" rotWithShape="1">
            <a:gsLst>
              <a:gs pos="0">
                <a:srgbClr val="777AFD">
                  <a:shade val="30000"/>
                  <a:satMod val="115000"/>
                </a:srgbClr>
              </a:gs>
              <a:gs pos="50000">
                <a:srgbClr val="777AFD">
                  <a:shade val="67500"/>
                  <a:satMod val="115000"/>
                </a:srgbClr>
              </a:gs>
              <a:gs pos="100000">
                <a:srgbClr val="777AFD">
                  <a:shade val="100000"/>
                  <a:satMod val="115000"/>
                </a:srgbClr>
              </a:gs>
            </a:gsLst>
            <a:lin ang="0" scaled="1"/>
            <a:tileRect/>
          </a:gradFill>
          <a:ln w="38100">
            <a:noFill/>
          </a:ln>
        </p:spPr>
        <p:txBody>
          <a:bodyPr wrap="square" rtlCol="0">
            <a:noAutofit/>
          </a:bodyPr>
          <a:lstStyle/>
          <a:p>
            <a:pPr algn="ctr"/>
            <a:endParaRPr lang="en-US" sz="1000" b="1" dirty="0" smtClean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PROJECT OVERIVEW</a:t>
            </a:r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endParaRPr lang="en-US" sz="1400" baseline="0" dirty="0" smtClean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</a:rPr>
              <a:t>ANALYSIS 1:</a:t>
            </a:r>
          </a:p>
          <a:p>
            <a:pPr algn="ctr"/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</a:rPr>
              <a:t>STRUCTURAL RE-DESIGN</a:t>
            </a:r>
          </a:p>
          <a:p>
            <a:pPr algn="ctr"/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ANALYSIS 2:</a:t>
            </a: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CONTROLS</a:t>
            </a:r>
          </a:p>
          <a:p>
            <a:pPr algn="ctr"/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ANALYSIS 3:</a:t>
            </a: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GREYWATER</a:t>
            </a:r>
          </a:p>
          <a:p>
            <a:pPr algn="ctr"/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="1" baseline="0" dirty="0" smtClean="0">
                <a:solidFill>
                  <a:schemeClr val="bg1"/>
                </a:solidFill>
                <a:latin typeface="+mj-lt"/>
              </a:rPr>
              <a:t>CRITICAL</a:t>
            </a:r>
            <a:r>
              <a:rPr lang="en-US" sz="1400" b="1" dirty="0" smtClean="0">
                <a:solidFill>
                  <a:schemeClr val="bg1"/>
                </a:solidFill>
                <a:latin typeface="+mj-lt"/>
              </a:rPr>
              <a:t> INDUSTRY RESEARCH:</a:t>
            </a:r>
            <a:endParaRPr lang="en-US" sz="1400" b="1" baseline="0" dirty="0" smtClean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1400" b="1" baseline="0" dirty="0" smtClean="0">
                <a:solidFill>
                  <a:schemeClr val="bg1"/>
                </a:solidFill>
                <a:latin typeface="+mj-lt"/>
              </a:rPr>
              <a:t>“GREENING” OF HOTELS</a:t>
            </a:r>
          </a:p>
          <a:p>
            <a:pPr algn="ctr"/>
            <a:endParaRPr lang="en-US" sz="140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CONCLUSION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2800" dirty="0" smtClean="0"/>
              <a:t>Purpose</a:t>
            </a:r>
          </a:p>
          <a:p>
            <a:pPr lvl="1"/>
            <a:r>
              <a:rPr lang="en-US" sz="2400" dirty="0" smtClean="0"/>
              <a:t>Research overview</a:t>
            </a:r>
          </a:p>
          <a:p>
            <a:pPr lvl="1"/>
            <a:r>
              <a:rPr lang="en-US" sz="2400" dirty="0" smtClean="0"/>
              <a:t>Determine effectiveness</a:t>
            </a:r>
          </a:p>
          <a:p>
            <a:r>
              <a:rPr lang="en-US" sz="2800" dirty="0" smtClean="0"/>
              <a:t>Results of Material &amp; System Comparison</a:t>
            </a:r>
          </a:p>
          <a:p>
            <a:pPr lvl="1"/>
            <a:r>
              <a:rPr lang="en-US" sz="2400" dirty="0" smtClean="0"/>
              <a:t>Painted Gypsum Board</a:t>
            </a:r>
          </a:p>
          <a:p>
            <a:pPr lvl="1"/>
            <a:r>
              <a:rPr lang="en-US" sz="2400" dirty="0" smtClean="0"/>
              <a:t>Either Insulation</a:t>
            </a:r>
          </a:p>
          <a:p>
            <a:pPr lvl="1"/>
            <a:r>
              <a:rPr lang="en-US" sz="2400" dirty="0" smtClean="0"/>
              <a:t>Polished Concrete</a:t>
            </a:r>
          </a:p>
          <a:p>
            <a:pPr lvl="1"/>
            <a:r>
              <a:rPr lang="en-US" sz="2400" dirty="0" smtClean="0"/>
              <a:t>Programmed A/C Units</a:t>
            </a:r>
          </a:p>
          <a:p>
            <a:pPr lvl="1"/>
            <a:r>
              <a:rPr lang="en-US" sz="2400" dirty="0" err="1" smtClean="0"/>
              <a:t>Greywater</a:t>
            </a:r>
            <a:r>
              <a:rPr lang="en-US" sz="2400" dirty="0" smtClean="0"/>
              <a:t> System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RESIDENCE INN by MARRIOTT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Survey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i="1" smtClean="0"/>
              <a:t>Julia Phillips              Senior Thesis 2008            Construction Management</a:t>
            </a:r>
            <a:endParaRPr lang="en-US" i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1600200"/>
            <a:ext cx="1295400" cy="4648200"/>
          </a:xfrm>
          <a:prstGeom prst="rect">
            <a:avLst/>
          </a:prstGeom>
          <a:gradFill flip="none" rotWithShape="1">
            <a:gsLst>
              <a:gs pos="0">
                <a:srgbClr val="777AFD">
                  <a:shade val="30000"/>
                  <a:satMod val="115000"/>
                </a:srgbClr>
              </a:gs>
              <a:gs pos="50000">
                <a:srgbClr val="777AFD">
                  <a:shade val="67500"/>
                  <a:satMod val="115000"/>
                </a:srgbClr>
              </a:gs>
              <a:gs pos="100000">
                <a:srgbClr val="777AFD">
                  <a:shade val="100000"/>
                  <a:satMod val="115000"/>
                </a:srgbClr>
              </a:gs>
            </a:gsLst>
            <a:lin ang="0" scaled="1"/>
            <a:tileRect/>
          </a:gradFill>
          <a:ln w="38100">
            <a:noFill/>
          </a:ln>
        </p:spPr>
        <p:txBody>
          <a:bodyPr wrap="square" rtlCol="0">
            <a:noAutofit/>
          </a:bodyPr>
          <a:lstStyle/>
          <a:p>
            <a:pPr algn="ctr"/>
            <a:endParaRPr lang="en-US" sz="1000" b="1" dirty="0" smtClean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PROJECT OVERIVEW</a:t>
            </a:r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endParaRPr lang="en-US" sz="1400" baseline="0" dirty="0" smtClean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</a:rPr>
              <a:t>ANALYSIS 1:</a:t>
            </a:r>
          </a:p>
          <a:p>
            <a:pPr algn="ctr"/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</a:rPr>
              <a:t>STRUCTURAL RE-DESIGN</a:t>
            </a:r>
          </a:p>
          <a:p>
            <a:pPr algn="ctr"/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ANALYSIS 2:</a:t>
            </a: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CONTROLS</a:t>
            </a:r>
          </a:p>
          <a:p>
            <a:pPr algn="ctr"/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ANALYSIS 3:</a:t>
            </a: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GREYWATER</a:t>
            </a:r>
          </a:p>
          <a:p>
            <a:pPr algn="ctr"/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="1" baseline="0" dirty="0" smtClean="0">
                <a:solidFill>
                  <a:schemeClr val="bg1"/>
                </a:solidFill>
                <a:latin typeface="+mj-lt"/>
              </a:rPr>
              <a:t>CRITICAL</a:t>
            </a:r>
            <a:r>
              <a:rPr lang="en-US" sz="1400" b="1" dirty="0" smtClean="0">
                <a:solidFill>
                  <a:schemeClr val="bg1"/>
                </a:solidFill>
                <a:latin typeface="+mj-lt"/>
              </a:rPr>
              <a:t> INDUSTRY RESEARCH:</a:t>
            </a:r>
            <a:endParaRPr lang="en-US" sz="1400" b="1" baseline="0" dirty="0" smtClean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1400" b="1" baseline="0" dirty="0" smtClean="0">
                <a:solidFill>
                  <a:schemeClr val="bg1"/>
                </a:solidFill>
                <a:latin typeface="+mj-lt"/>
              </a:rPr>
              <a:t>“GREENING” OF HOTELS</a:t>
            </a:r>
          </a:p>
          <a:p>
            <a:pPr algn="ctr"/>
            <a:endParaRPr lang="en-US" sz="140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CONCLUSION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320040" lvl="1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n-US" sz="2400" dirty="0" smtClean="0"/>
              <a:t>Most participants did not have a clear understanding of what costs are associated with each product.  </a:t>
            </a:r>
          </a:p>
          <a:p>
            <a:endParaRPr lang="en-US" sz="2400" dirty="0" smtClean="0"/>
          </a:p>
          <a:p>
            <a:r>
              <a:rPr lang="en-US" sz="2400" dirty="0" smtClean="0"/>
              <a:t>Green technologies are favored among industry members, and are regarded as cost effective.  </a:t>
            </a:r>
          </a:p>
          <a:p>
            <a:endParaRPr lang="en-US" sz="2400" dirty="0" smtClean="0"/>
          </a:p>
          <a:p>
            <a:r>
              <a:rPr lang="en-US" sz="2400" dirty="0" smtClean="0"/>
              <a:t>Overall, it shows that when presented with hard numbers in terms of cost and savings, the decision makers chose the environmentally friendly alternative.  </a:t>
            </a: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RESIDENCE INN by MARRIOTT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 Conclusion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i="1" smtClean="0"/>
              <a:t>Julia Phillips              Senior Thesis 2008            Construction Management</a:t>
            </a:r>
            <a:endParaRPr lang="en-US" i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1600200"/>
            <a:ext cx="1295400" cy="4648200"/>
          </a:xfrm>
          <a:prstGeom prst="rect">
            <a:avLst/>
          </a:prstGeom>
          <a:gradFill flip="none" rotWithShape="1">
            <a:gsLst>
              <a:gs pos="0">
                <a:srgbClr val="777AFD">
                  <a:shade val="30000"/>
                  <a:satMod val="115000"/>
                </a:srgbClr>
              </a:gs>
              <a:gs pos="50000">
                <a:srgbClr val="777AFD">
                  <a:shade val="67500"/>
                  <a:satMod val="115000"/>
                </a:srgbClr>
              </a:gs>
              <a:gs pos="100000">
                <a:srgbClr val="777AFD">
                  <a:shade val="100000"/>
                  <a:satMod val="115000"/>
                </a:srgbClr>
              </a:gs>
            </a:gsLst>
            <a:lin ang="0" scaled="1"/>
            <a:tileRect/>
          </a:gradFill>
          <a:ln w="38100">
            <a:noFill/>
          </a:ln>
        </p:spPr>
        <p:txBody>
          <a:bodyPr wrap="square" rtlCol="0">
            <a:noAutofit/>
          </a:bodyPr>
          <a:lstStyle/>
          <a:p>
            <a:pPr algn="ctr"/>
            <a:endParaRPr lang="en-US" sz="1000" b="1" dirty="0" smtClean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PROJECT OVERIVEW</a:t>
            </a:r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endParaRPr lang="en-US" sz="1400" baseline="0" dirty="0" smtClean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</a:rPr>
              <a:t>ANALYSIS 1:</a:t>
            </a:r>
          </a:p>
          <a:p>
            <a:pPr algn="ctr"/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</a:rPr>
              <a:t>STRUCTURAL RE-DESIGN</a:t>
            </a:r>
          </a:p>
          <a:p>
            <a:pPr algn="ctr"/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ANALYSIS 2:</a:t>
            </a: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CONTROLS</a:t>
            </a:r>
          </a:p>
          <a:p>
            <a:pPr algn="ctr"/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ANALYSIS 3:</a:t>
            </a: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GREYWATER</a:t>
            </a:r>
          </a:p>
          <a:p>
            <a:pPr algn="ctr"/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="1" baseline="0" dirty="0" smtClean="0">
                <a:solidFill>
                  <a:schemeClr val="bg1"/>
                </a:solidFill>
                <a:latin typeface="+mj-lt"/>
              </a:rPr>
              <a:t>CRITICAL</a:t>
            </a:r>
            <a:r>
              <a:rPr lang="en-US" sz="1400" b="1" dirty="0" smtClean="0">
                <a:solidFill>
                  <a:schemeClr val="bg1"/>
                </a:solidFill>
                <a:latin typeface="+mj-lt"/>
              </a:rPr>
              <a:t> INDUSTRY RESEARCH:</a:t>
            </a:r>
            <a:endParaRPr lang="en-US" sz="1400" b="1" baseline="0" dirty="0" smtClean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1400" b="1" baseline="0" dirty="0" smtClean="0">
                <a:solidFill>
                  <a:schemeClr val="bg1"/>
                </a:solidFill>
                <a:latin typeface="+mj-lt"/>
              </a:rPr>
              <a:t>“GREENING” OF HOTELS</a:t>
            </a:r>
          </a:p>
          <a:p>
            <a:pPr algn="ctr"/>
            <a:endParaRPr lang="en-US" sz="140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CONCLUSION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RESIDENCE INN by MARRIOTT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i="1" smtClean="0"/>
              <a:t>Julia Phillips              Senior Thesis 2008            Construction Management</a:t>
            </a:r>
            <a:endParaRPr lang="en-US" i="1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 l="10860" t="14202" r="7089" b="23115"/>
          <a:stretch>
            <a:fillRect/>
          </a:stretch>
        </p:blipFill>
        <p:spPr bwMode="auto">
          <a:xfrm rot="16200000">
            <a:off x="1958338" y="1089660"/>
            <a:ext cx="4922521" cy="5791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7" name="Content Placeholder 1"/>
          <p:cNvSpPr txBox="1">
            <a:spLocks noGrp="1"/>
          </p:cNvSpPr>
          <p:nvPr>
            <p:ph sz="quarter" idx="1"/>
          </p:nvPr>
        </p:nvSpPr>
        <p:spPr>
          <a:xfrm>
            <a:off x="152400" y="1600200"/>
            <a:ext cx="8839200" cy="4648200"/>
          </a:xfrm>
          <a:prstGeom prst="rect">
            <a:avLst/>
          </a:prstGeom>
        </p:spPr>
        <p:txBody>
          <a:bodyPr/>
          <a:lstStyle/>
          <a:p>
            <a:pPr marL="640080" marR="0" lvl="1" indent="-274320" algn="l" defTabSz="914400" rtl="0" eaLnBrk="1" fontAlgn="auto" latinLnBrk="0" hangingPunct="1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"/>
              <a:tabLst/>
              <a:defRPr/>
            </a:pPr>
            <a:endParaRPr kumimoji="0" lang="en-US" sz="2600" b="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20040" marR="0" lvl="0" indent="-32004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endParaRPr kumimoji="0" lang="en-US" sz="47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320040" marR="0" lvl="0" indent="-32004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r>
              <a:rPr kumimoji="0" lang="en-US" sz="47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Conclusions</a:t>
            </a:r>
            <a:endParaRPr kumimoji="0" lang="en-US" sz="47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>
          <a:xfrm>
            <a:off x="1371600" y="2971800"/>
            <a:ext cx="7620000" cy="28956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The Filigree slab and beam system is the recommended system based on structural design, cost, schedule, and constructability. Brings in approximately $1,190,700.00 in revenue.  </a:t>
            </a:r>
          </a:p>
          <a:p>
            <a:r>
              <a:rPr lang="en-US" sz="2000" dirty="0" smtClean="0"/>
              <a:t>The Delta Controls system using the DNT – T103 is the recommended system to reduce energy consumption.  </a:t>
            </a:r>
          </a:p>
          <a:p>
            <a:r>
              <a:rPr lang="en-US" sz="2000" dirty="0" smtClean="0"/>
              <a:t>The constructed wetlands greywater system is recommended because Marriott is extremely focused on helping the environment and increasing aesthetic appeal of the building.  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RESIDENCE INN by MARRIOTT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b="1" i="1" dirty="0" smtClean="0"/>
              <a:t>Thesis Conclusions</a:t>
            </a:r>
            <a:endParaRPr lang="en-US" b="1" i="1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00606"/>
            <a:ext cx="6030683" cy="36512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vert="horz" anchor="ctr"/>
          <a:lstStyle>
            <a:lvl1pPr algn="r" eaLnBrk="1" latinLnBrk="0" hangingPunct="1">
              <a:defRPr kumimoji="0" sz="1600" b="1">
                <a:solidFill>
                  <a:schemeClr val="bg1"/>
                </a:solidFill>
              </a:defRPr>
            </a:lvl1pPr>
          </a:lstStyle>
          <a:p>
            <a:r>
              <a:rPr lang="en-US" i="1" dirty="0" smtClean="0"/>
              <a:t>Julia Phillips              Senior Thesis 2008            Construction Management</a:t>
            </a:r>
            <a:endParaRPr lang="en-US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1600200"/>
            <a:ext cx="1295400" cy="4648200"/>
          </a:xfrm>
          <a:prstGeom prst="rect">
            <a:avLst/>
          </a:prstGeom>
          <a:gradFill flip="none" rotWithShape="1">
            <a:gsLst>
              <a:gs pos="0">
                <a:srgbClr val="777AFD">
                  <a:shade val="30000"/>
                  <a:satMod val="115000"/>
                </a:srgbClr>
              </a:gs>
              <a:gs pos="50000">
                <a:srgbClr val="777AFD">
                  <a:shade val="67500"/>
                  <a:satMod val="115000"/>
                </a:srgbClr>
              </a:gs>
              <a:gs pos="100000">
                <a:srgbClr val="777AFD">
                  <a:shade val="100000"/>
                  <a:satMod val="115000"/>
                </a:srgbClr>
              </a:gs>
            </a:gsLst>
            <a:lin ang="0" scaled="1"/>
            <a:tileRect/>
          </a:gradFill>
          <a:ln w="38100">
            <a:noFill/>
          </a:ln>
        </p:spPr>
        <p:txBody>
          <a:bodyPr wrap="square" rtlCol="0">
            <a:noAutofit/>
          </a:bodyPr>
          <a:lstStyle/>
          <a:p>
            <a:pPr algn="ctr"/>
            <a:endParaRPr lang="en-US" sz="1000" b="1" dirty="0" smtClean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PROJECT OVERIVEW</a:t>
            </a:r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endParaRPr lang="en-US" sz="1400" baseline="0" dirty="0" smtClean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</a:rPr>
              <a:t>ANALYSIS 1:</a:t>
            </a:r>
          </a:p>
          <a:p>
            <a:pPr algn="ctr"/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</a:rPr>
              <a:t>STRUCTURAL RE-DESIGN</a:t>
            </a:r>
          </a:p>
          <a:p>
            <a:pPr algn="ctr"/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ANALYSIS 2:</a:t>
            </a: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CONTROLS</a:t>
            </a:r>
          </a:p>
          <a:p>
            <a:pPr algn="ctr"/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ANALYSIS 3:</a:t>
            </a: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GREYWATER</a:t>
            </a:r>
          </a:p>
          <a:p>
            <a:pPr algn="ctr"/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CRITICAL</a:t>
            </a:r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 INDUSTRY RESEARCH:</a:t>
            </a:r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“GREENING” OF HOTELS</a:t>
            </a:r>
          </a:p>
          <a:p>
            <a:pPr algn="ctr"/>
            <a:endParaRPr lang="en-US" sz="140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="1" baseline="0" dirty="0" smtClean="0">
                <a:solidFill>
                  <a:schemeClr val="bg1"/>
                </a:solidFill>
                <a:latin typeface="+mj-lt"/>
              </a:rPr>
              <a:t>CONCLUSION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600200" y="1566950"/>
          <a:ext cx="7162801" cy="1371600"/>
        </p:xfrm>
        <a:graphic>
          <a:graphicData uri="http://schemas.openxmlformats.org/drawingml/2006/table">
            <a:tbl>
              <a:tblPr/>
              <a:tblGrid>
                <a:gridCol w="2588773"/>
                <a:gridCol w="1318210"/>
                <a:gridCol w="3255818"/>
              </a:tblGrid>
              <a:tr h="2901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mbria"/>
                        </a:rPr>
                        <a:t>System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mbria"/>
                        </a:rPr>
                        <a:t>Cost Savings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mbria"/>
                        </a:rPr>
                        <a:t>Additional Savings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6376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Slab and Beam Filigree Structure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$340,644.45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$1,190,700.00 Added Revenue in 45 Nights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376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Delta Controls DNT-T103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$98,790.94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696,231.56 kWh of Energy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Annually (40%)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95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Constructed Wetlands Greywater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-$88,268.72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757,375.00 Gallons of Water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Annually (60%)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95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mbria"/>
                        </a:rPr>
                        <a:t>Grand Total Cost Savings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mbria"/>
                        </a:rPr>
                        <a:t>$351,166.67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mgsharedborders.gif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2057400" y="2057400"/>
            <a:ext cx="2286000" cy="518050"/>
          </a:xfr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RESIDENCE INN by MARRIOTT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Project Team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i="1" smtClean="0"/>
              <a:t>Julia Phillips              Senior Thesis 2008            Construction Management</a:t>
            </a:r>
            <a:endParaRPr lang="en-US" i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1600200"/>
            <a:ext cx="1295400" cy="4648200"/>
          </a:xfrm>
          <a:prstGeom prst="rect">
            <a:avLst/>
          </a:prstGeom>
          <a:gradFill flip="none" rotWithShape="1">
            <a:gsLst>
              <a:gs pos="0">
                <a:srgbClr val="777AFD">
                  <a:shade val="30000"/>
                  <a:satMod val="115000"/>
                </a:srgbClr>
              </a:gs>
              <a:gs pos="50000">
                <a:srgbClr val="777AFD">
                  <a:shade val="67500"/>
                  <a:satMod val="115000"/>
                </a:srgbClr>
              </a:gs>
              <a:gs pos="100000">
                <a:srgbClr val="777AFD">
                  <a:shade val="100000"/>
                  <a:satMod val="115000"/>
                </a:srgbClr>
              </a:gs>
            </a:gsLst>
            <a:lin ang="0" scaled="1"/>
            <a:tileRect/>
          </a:gradFill>
          <a:ln w="38100">
            <a:noFill/>
          </a:ln>
        </p:spPr>
        <p:txBody>
          <a:bodyPr wrap="square" rtlCol="0">
            <a:noAutofit/>
          </a:bodyPr>
          <a:lstStyle/>
          <a:p>
            <a:pPr algn="ctr"/>
            <a:endParaRPr lang="en-US" sz="1000" b="1" dirty="0" smtClean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1400" b="1" dirty="0" smtClean="0">
                <a:solidFill>
                  <a:schemeClr val="bg1"/>
                </a:solidFill>
                <a:latin typeface="+mj-lt"/>
              </a:rPr>
              <a:t>PROJECT OVERIVEW</a:t>
            </a:r>
            <a:endParaRPr lang="en-US" sz="1400" b="1" baseline="0" dirty="0" smtClean="0">
              <a:solidFill>
                <a:schemeClr val="bg1"/>
              </a:solidFill>
              <a:latin typeface="+mj-lt"/>
            </a:endParaRPr>
          </a:p>
          <a:p>
            <a:pPr algn="ctr"/>
            <a:endParaRPr lang="en-US" sz="1400" baseline="0" dirty="0" smtClean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</a:rPr>
              <a:t>ANALYSIS 1:</a:t>
            </a:r>
          </a:p>
          <a:p>
            <a:pPr algn="ctr"/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</a:rPr>
              <a:t>STRUCTURAL RE-DESIGN</a:t>
            </a:r>
          </a:p>
          <a:p>
            <a:pPr algn="ctr"/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ANALYSIS 2:</a:t>
            </a: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CONTROLS</a:t>
            </a:r>
          </a:p>
          <a:p>
            <a:pPr algn="ctr"/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ANALYSIS 3:</a:t>
            </a: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GREYWATER</a:t>
            </a:r>
          </a:p>
          <a:p>
            <a:pPr algn="ctr"/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CRITICAL</a:t>
            </a:r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 INDUSTRY RESEARCH:</a:t>
            </a:r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“GREENING” OF HOTELS</a:t>
            </a:r>
          </a:p>
          <a:p>
            <a:pPr algn="ctr"/>
            <a:endParaRPr lang="en-US" sz="140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CONCLUSION</a:t>
            </a:r>
          </a:p>
        </p:txBody>
      </p:sp>
      <p:pic>
        <p:nvPicPr>
          <p:cNvPr id="1026" name="Picture 2" descr="http://www.balfourbeattyus.com/Images/NewSplashPage/bb_logo.gif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 l="15949" t="30303" b="9091"/>
          <a:stretch>
            <a:fillRect/>
          </a:stretch>
        </p:blipFill>
        <p:spPr bwMode="auto">
          <a:xfrm>
            <a:off x="5867400" y="3505200"/>
            <a:ext cx="1600200" cy="607287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 l="62847" t="37037" r="6597" b="21296"/>
          <a:stretch>
            <a:fillRect/>
          </a:stretch>
        </p:blipFill>
        <p:spPr bwMode="auto">
          <a:xfrm>
            <a:off x="2590800" y="3435992"/>
            <a:ext cx="1295400" cy="662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 descr="http://p2sl.berkeley.edu/Member%20Company%20Logos/southland_logo.jpg"/>
          <p:cNvPicPr>
            <a:picLocks noChangeAspect="1" noChangeArrowheads="1"/>
          </p:cNvPicPr>
          <p:nvPr/>
        </p:nvPicPr>
        <p:blipFill>
          <a:blip r:embed="rId6"/>
          <a:srcRect l="17121" r="20095" b="51972"/>
          <a:stretch>
            <a:fillRect/>
          </a:stretch>
        </p:blipFill>
        <p:spPr bwMode="auto">
          <a:xfrm>
            <a:off x="7086600" y="5029200"/>
            <a:ext cx="1197429" cy="762000"/>
          </a:xfrm>
          <a:prstGeom prst="rect">
            <a:avLst/>
          </a:prstGeom>
          <a:noFill/>
        </p:spPr>
      </p:pic>
      <p:pic>
        <p:nvPicPr>
          <p:cNvPr id="1033" name="Picture 9" descr="http://www.dynalectric.com/imgs/shared_global/co_logo.gif"/>
          <p:cNvPicPr>
            <a:picLocks noChangeAspect="1" noChangeArrowheads="1"/>
          </p:cNvPicPr>
          <p:nvPr/>
        </p:nvPicPr>
        <p:blipFill>
          <a:blip r:embed="rId7"/>
          <a:srcRect l="3797" t="12800" r="53165" b="36000"/>
          <a:stretch>
            <a:fillRect/>
          </a:stretch>
        </p:blipFill>
        <p:spPr bwMode="auto">
          <a:xfrm>
            <a:off x="4191000" y="5029200"/>
            <a:ext cx="1676400" cy="394447"/>
          </a:xfrm>
          <a:prstGeom prst="rect">
            <a:avLst/>
          </a:prstGeom>
          <a:noFill/>
        </p:spPr>
      </p:pic>
      <p:pic>
        <p:nvPicPr>
          <p:cNvPr id="1035" name="Picture 11" descr="http://www.skaengineers.com/images/logo_lg1.gif"/>
          <p:cNvPicPr>
            <a:picLocks noChangeAspect="1" noChangeArrowheads="1"/>
          </p:cNvPicPr>
          <p:nvPr/>
        </p:nvPicPr>
        <p:blipFill>
          <a:blip r:embed="rId8"/>
          <a:srcRect r="33803"/>
          <a:stretch>
            <a:fillRect/>
          </a:stretch>
        </p:blipFill>
        <p:spPr bwMode="auto">
          <a:xfrm>
            <a:off x="1676400" y="5029200"/>
            <a:ext cx="1600200" cy="417699"/>
          </a:xfrm>
          <a:prstGeom prst="rect">
            <a:avLst/>
          </a:prstGeom>
          <a:noFill/>
        </p:spPr>
      </p:pic>
      <p:pic>
        <p:nvPicPr>
          <p:cNvPr id="1037" name="Picture 13" descr="http://www.yorktourism.com/tourism/photos/535/Season1_Logo.bmp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096000" y="1981200"/>
            <a:ext cx="1066800" cy="684332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2819400" y="1752600"/>
            <a:ext cx="1143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latin typeface="Calibri" pitchFamily="34" charset="0"/>
              </a:rPr>
              <a:t>Owner</a:t>
            </a:r>
            <a:endParaRPr lang="en-US" b="1" i="1" dirty="0">
              <a:latin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48400" y="16002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latin typeface="Calibri" pitchFamily="34" charset="0"/>
              </a:rPr>
              <a:t>Tenant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667000" y="3131192"/>
            <a:ext cx="1143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latin typeface="Calibri" pitchFamily="34" charset="0"/>
              </a:rPr>
              <a:t>Architect</a:t>
            </a:r>
            <a:endParaRPr lang="en-US" b="1" i="1" dirty="0">
              <a:latin typeface="Calibri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562600" y="32004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latin typeface="Calibri" pitchFamily="34" charset="0"/>
              </a:rPr>
              <a:t>Construction Manager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405890" y="467487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latin typeface="Calibri" pitchFamily="34" charset="0"/>
              </a:rPr>
              <a:t>Structural Engineer</a:t>
            </a:r>
            <a:endParaRPr lang="en-US" b="1" i="1" dirty="0">
              <a:latin typeface="Calibri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114800" y="47244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latin typeface="Calibri" pitchFamily="34" charset="0"/>
              </a:rPr>
              <a:t>Electrical Engineer</a:t>
            </a:r>
            <a:endParaRPr lang="en-US" b="1" i="1" dirty="0">
              <a:latin typeface="Calibri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629400" y="46482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latin typeface="Calibri" pitchFamily="34" charset="0"/>
              </a:rPr>
              <a:t>Mechanical Engineer</a:t>
            </a:r>
            <a:endParaRPr lang="en-US" b="1" i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3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9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2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5" dur="1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4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4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20" grpId="0"/>
      <p:bldP spid="22" grpId="0"/>
      <p:bldP spid="24" grpId="0"/>
      <p:bldP spid="25" grpId="0"/>
      <p:bldP spid="2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 l="10860" t="14202" r="7089" b="23115"/>
          <a:stretch>
            <a:fillRect/>
          </a:stretch>
        </p:blipFill>
        <p:spPr bwMode="auto">
          <a:xfrm rot="16200000">
            <a:off x="1958338" y="1089660"/>
            <a:ext cx="4922521" cy="5791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>
          <a:xfrm>
            <a:off x="1447800" y="3124200"/>
            <a:ext cx="6934200" cy="6858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4400" b="1" dirty="0" smtClean="0"/>
              <a:t>Questions or Comments??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RESIDENCE INN by MARRIOTT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i="1" smtClean="0"/>
              <a:t>Julia Phillips              Senior Thesis 2008            Construction Management</a:t>
            </a:r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Picture_07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05400" y="4038600"/>
            <a:ext cx="2963206" cy="2226590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Building Systems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"/>
          </p:nvPr>
        </p:nvSpPr>
        <p:spPr>
          <a:xfrm>
            <a:off x="5334000" y="1600200"/>
            <a:ext cx="3581400" cy="45720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Calibri" pitchFamily="34" charset="0"/>
              </a:rPr>
              <a:t>Lighting/Electrical</a:t>
            </a:r>
          </a:p>
          <a:p>
            <a:pPr lvl="1"/>
            <a:r>
              <a:rPr lang="en-US" sz="1600" dirty="0" smtClean="0">
                <a:latin typeface="Calibri" pitchFamily="34" charset="0"/>
              </a:rPr>
              <a:t>3000 amp @ 480/277 volt 3ø. 4W. Switchboard</a:t>
            </a:r>
          </a:p>
          <a:p>
            <a:pPr lvl="1"/>
            <a:r>
              <a:rPr lang="en-US" sz="1600" dirty="0" smtClean="0">
                <a:latin typeface="Calibri" pitchFamily="34" charset="0"/>
              </a:rPr>
              <a:t>400 </a:t>
            </a:r>
            <a:r>
              <a:rPr lang="en-US" sz="1600" dirty="0" err="1" smtClean="0">
                <a:latin typeface="Calibri" pitchFamily="34" charset="0"/>
              </a:rPr>
              <a:t>kw</a:t>
            </a:r>
            <a:r>
              <a:rPr lang="en-US" sz="1600" dirty="0" smtClean="0">
                <a:latin typeface="Calibri" pitchFamily="34" charset="0"/>
              </a:rPr>
              <a:t>, 480 v back-up generator</a:t>
            </a:r>
            <a:endParaRPr lang="en-US" sz="1600" dirty="0">
              <a:latin typeface="Calibri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2"/>
          </p:nvPr>
        </p:nvSpPr>
        <p:spPr>
          <a:xfrm>
            <a:off x="1447800" y="3886200"/>
            <a:ext cx="3625701" cy="45720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Calibri" pitchFamily="34" charset="0"/>
              </a:rPr>
              <a:t>Mechanical</a:t>
            </a:r>
          </a:p>
          <a:p>
            <a:pPr lvl="1"/>
            <a:r>
              <a:rPr lang="en-US" sz="1600" dirty="0" smtClean="0">
                <a:latin typeface="Calibri" pitchFamily="34" charset="0"/>
              </a:rPr>
              <a:t>(1) 155 ton Chiller</a:t>
            </a:r>
          </a:p>
          <a:p>
            <a:pPr lvl="1"/>
            <a:r>
              <a:rPr lang="en-US" sz="1600" dirty="0" smtClean="0">
                <a:latin typeface="Calibri" pitchFamily="34" charset="0"/>
              </a:rPr>
              <a:t>(2) 1.53 mil BTU Boilers, for </a:t>
            </a:r>
            <a:r>
              <a:rPr lang="en-US" sz="1600" dirty="0" smtClean="0"/>
              <a:t>AHU’s</a:t>
            </a:r>
            <a:endParaRPr lang="en-US" sz="1600" dirty="0" smtClean="0">
              <a:latin typeface="Calibri" pitchFamily="34" charset="0"/>
            </a:endParaRPr>
          </a:p>
          <a:p>
            <a:pPr lvl="1"/>
            <a:r>
              <a:rPr lang="en-US" sz="1600" dirty="0" smtClean="0">
                <a:latin typeface="Calibri" pitchFamily="34" charset="0"/>
              </a:rPr>
              <a:t>(2) </a:t>
            </a:r>
            <a:r>
              <a:rPr lang="en-US" sz="1600" dirty="0" smtClean="0"/>
              <a:t>1.43 mil BTU </a:t>
            </a:r>
            <a:r>
              <a:rPr lang="en-US" sz="1600" dirty="0" smtClean="0">
                <a:latin typeface="Calibri" pitchFamily="34" charset="0"/>
              </a:rPr>
              <a:t>Shell and Tube Heat Exchangers</a:t>
            </a:r>
          </a:p>
          <a:p>
            <a:pPr lvl="1"/>
            <a:r>
              <a:rPr lang="en-US" sz="1600" dirty="0" smtClean="0">
                <a:latin typeface="Calibri" pitchFamily="34" charset="0"/>
              </a:rPr>
              <a:t>Chilled Water</a:t>
            </a:r>
            <a:r>
              <a:rPr lang="en-US" sz="1600" dirty="0" smtClean="0"/>
              <a:t> /</a:t>
            </a:r>
            <a:r>
              <a:rPr lang="en-US" sz="1600" dirty="0" smtClean="0">
                <a:latin typeface="Calibri" pitchFamily="34" charset="0"/>
              </a:rPr>
              <a:t> Electric Heat FCU’s in guestrooms</a:t>
            </a:r>
            <a:endParaRPr lang="en-US" sz="1600" dirty="0">
              <a:latin typeface="Calibri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smtClean="0"/>
              <a:t>RESIDENCE INN by MARRIOTT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i="1" smtClean="0"/>
              <a:t>Julia Phillips              Senior Thesis 2008            Construction Management</a:t>
            </a:r>
            <a:endParaRPr lang="en-US" i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1600200"/>
            <a:ext cx="1295400" cy="4648200"/>
          </a:xfrm>
          <a:prstGeom prst="rect">
            <a:avLst/>
          </a:prstGeom>
          <a:gradFill flip="none" rotWithShape="1">
            <a:gsLst>
              <a:gs pos="0">
                <a:srgbClr val="777AFD">
                  <a:shade val="30000"/>
                  <a:satMod val="115000"/>
                </a:srgbClr>
              </a:gs>
              <a:gs pos="50000">
                <a:srgbClr val="777AFD">
                  <a:shade val="67500"/>
                  <a:satMod val="115000"/>
                </a:srgbClr>
              </a:gs>
              <a:gs pos="100000">
                <a:srgbClr val="777AFD">
                  <a:shade val="100000"/>
                  <a:satMod val="115000"/>
                </a:srgbClr>
              </a:gs>
            </a:gsLst>
            <a:lin ang="0" scaled="1"/>
            <a:tileRect/>
          </a:gradFill>
          <a:ln w="38100">
            <a:noFill/>
          </a:ln>
        </p:spPr>
        <p:txBody>
          <a:bodyPr wrap="square" rtlCol="0">
            <a:noAutofit/>
          </a:bodyPr>
          <a:lstStyle/>
          <a:p>
            <a:pPr algn="ctr"/>
            <a:endParaRPr lang="en-US" sz="1000" b="1" dirty="0" smtClean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1400" b="1" dirty="0" smtClean="0">
                <a:solidFill>
                  <a:schemeClr val="bg1"/>
                </a:solidFill>
                <a:latin typeface="+mj-lt"/>
              </a:rPr>
              <a:t>PROJECT OVERIVEW</a:t>
            </a:r>
            <a:endParaRPr lang="en-US" sz="1400" b="1" baseline="0" dirty="0" smtClean="0">
              <a:solidFill>
                <a:schemeClr val="bg1"/>
              </a:solidFill>
              <a:latin typeface="+mj-lt"/>
            </a:endParaRPr>
          </a:p>
          <a:p>
            <a:pPr algn="ctr"/>
            <a:endParaRPr lang="en-US" sz="1400" baseline="0" dirty="0" smtClean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</a:rPr>
              <a:t>ANALYSIS 1:</a:t>
            </a:r>
          </a:p>
          <a:p>
            <a:pPr algn="ctr"/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</a:rPr>
              <a:t>STRUCTURAL RE-DESIGN</a:t>
            </a:r>
          </a:p>
          <a:p>
            <a:pPr algn="ctr"/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ANALYSIS 2:</a:t>
            </a: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CONTROLS</a:t>
            </a:r>
          </a:p>
          <a:p>
            <a:pPr algn="ctr"/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ANALYSIS 3:</a:t>
            </a: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GREYWATER</a:t>
            </a:r>
          </a:p>
          <a:p>
            <a:pPr algn="ctr"/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CRITICAL</a:t>
            </a:r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 INDUSTRY RESEARCH:</a:t>
            </a:r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“GREENING” OF HOTELS</a:t>
            </a:r>
          </a:p>
          <a:p>
            <a:pPr algn="ctr"/>
            <a:endParaRPr lang="en-US" sz="140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CONCLUSION</a:t>
            </a:r>
          </a:p>
        </p:txBody>
      </p:sp>
      <p:pic>
        <p:nvPicPr>
          <p:cNvPr id="10" name="Picture 9" descr="Picture_07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47800" y="1600200"/>
            <a:ext cx="2667000" cy="2004017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9" name="Picture 8" descr="Picture_0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05200" y="2362200"/>
            <a:ext cx="2026462" cy="1522709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11" name="Picture 10" descr="Picture_07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29400" y="3124200"/>
            <a:ext cx="2355325" cy="1769820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 Rail Design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/>
        <p:txBody>
          <a:bodyPr>
            <a:noAutofit/>
          </a:bodyPr>
          <a:lstStyle/>
          <a:p>
            <a:r>
              <a:rPr lang="en-US" sz="2000" dirty="0" smtClean="0"/>
              <a:t>No Existing Edge Beams </a:t>
            </a:r>
          </a:p>
          <a:p>
            <a:r>
              <a:rPr lang="en-US" sz="2000" dirty="0" smtClean="0"/>
              <a:t>Exterior Panels → </a:t>
            </a:r>
            <a:r>
              <a:rPr lang="en-US" sz="2000" dirty="0" err="1" smtClean="0"/>
              <a:t>ln</a:t>
            </a:r>
            <a:r>
              <a:rPr lang="en-US" sz="2000" dirty="0" smtClean="0"/>
              <a:t>/30 </a:t>
            </a:r>
          </a:p>
          <a:p>
            <a:r>
              <a:rPr lang="en-US" sz="2000" dirty="0" smtClean="0"/>
              <a:t>Interior Panels → </a:t>
            </a:r>
            <a:r>
              <a:rPr lang="en-US" sz="2000" dirty="0" err="1" smtClean="0"/>
              <a:t>ln</a:t>
            </a:r>
            <a:r>
              <a:rPr lang="en-US" sz="2000" dirty="0" smtClean="0"/>
              <a:t>/33</a:t>
            </a:r>
          </a:p>
          <a:p>
            <a:r>
              <a:rPr lang="en-US" sz="2000" dirty="0" smtClean="0"/>
              <a:t>h = 10 in. d = 8.50 in. </a:t>
            </a:r>
          </a:p>
          <a:p>
            <a:endParaRPr lang="en-US" sz="2000" dirty="0" smtClean="0"/>
          </a:p>
          <a:p>
            <a:r>
              <a:rPr lang="en-US" sz="2000" dirty="0" smtClean="0"/>
              <a:t>P = 1.2D + 1.6L = 214 </a:t>
            </a:r>
            <a:r>
              <a:rPr lang="en-US" sz="2000" dirty="0" err="1" smtClean="0"/>
              <a:t>psf</a:t>
            </a:r>
            <a:r>
              <a:rPr lang="en-US" sz="2000" dirty="0" smtClean="0"/>
              <a:t> </a:t>
            </a:r>
          </a:p>
          <a:p>
            <a:r>
              <a:rPr lang="en-US" sz="2000" dirty="0" smtClean="0"/>
              <a:t>Distributed Load = 3.745 kips </a:t>
            </a:r>
          </a:p>
          <a:p>
            <a:r>
              <a:rPr lang="en-US" sz="2000" dirty="0" smtClean="0"/>
              <a:t>Tributary Load at Column </a:t>
            </a:r>
          </a:p>
          <a:p>
            <a:pPr lvl="1"/>
            <a:r>
              <a:rPr lang="en-US" sz="2000" dirty="0" smtClean="0"/>
              <a:t>V</a:t>
            </a:r>
            <a:r>
              <a:rPr lang="en-US" sz="2000" baseline="-25000" dirty="0" smtClean="0"/>
              <a:t>u</a:t>
            </a:r>
            <a:r>
              <a:rPr lang="en-US" sz="2000" dirty="0" smtClean="0"/>
              <a:t> = P * w * (1/2d + 1/2l) = 68.35 kips </a:t>
            </a:r>
            <a:endParaRPr lang="en-US" sz="2000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2"/>
          </p:nvPr>
        </p:nvSpPr>
        <p:spPr>
          <a:xfrm>
            <a:off x="5105400" y="1524000"/>
            <a:ext cx="3625701" cy="4572000"/>
          </a:xfrm>
        </p:spPr>
        <p:txBody>
          <a:bodyPr>
            <a:normAutofit fontScale="70000" lnSpcReduction="20000"/>
          </a:bodyPr>
          <a:lstStyle/>
          <a:p>
            <a:r>
              <a:rPr lang="en-US" sz="2600" dirty="0" smtClean="0"/>
              <a:t>Effective Width</a:t>
            </a:r>
          </a:p>
          <a:p>
            <a:pPr lvl="1"/>
            <a:r>
              <a:rPr lang="en-US" sz="2300" dirty="0" err="1" smtClean="0"/>
              <a:t>b</a:t>
            </a:r>
            <a:r>
              <a:rPr lang="en-US" sz="2300" baseline="-25000" dirty="0" err="1" smtClean="0"/>
              <a:t>o</a:t>
            </a:r>
            <a:r>
              <a:rPr lang="en-US" sz="2300" dirty="0" smtClean="0"/>
              <a:t> = 130.00 in.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Shear Strength </a:t>
            </a:r>
          </a:p>
          <a:p>
            <a:r>
              <a:rPr lang="en-US" dirty="0" smtClean="0"/>
              <a:t>Ф = 0.75 </a:t>
            </a:r>
          </a:p>
          <a:p>
            <a:r>
              <a:rPr lang="en-US" dirty="0" err="1" smtClean="0"/>
              <a:t>ФVc</a:t>
            </a:r>
            <a:r>
              <a:rPr lang="en-US" dirty="0" smtClean="0"/>
              <a:t> = Ф4 * √</a:t>
            </a:r>
            <a:r>
              <a:rPr lang="en-US" dirty="0" err="1" smtClean="0"/>
              <a:t>f'c</a:t>
            </a:r>
            <a:r>
              <a:rPr lang="en-US" dirty="0" smtClean="0"/>
              <a:t> * </a:t>
            </a:r>
            <a:r>
              <a:rPr lang="en-US" dirty="0" err="1" smtClean="0"/>
              <a:t>bo</a:t>
            </a:r>
            <a:r>
              <a:rPr lang="en-US" dirty="0" smtClean="0"/>
              <a:t> * d = </a:t>
            </a:r>
            <a:r>
              <a:rPr lang="en-US" sz="3100" b="1" dirty="0" smtClean="0"/>
              <a:t>234.41 kips &gt; 68.35 kips </a:t>
            </a:r>
          </a:p>
          <a:p>
            <a:endParaRPr lang="en-US" b="1" dirty="0" smtClean="0"/>
          </a:p>
          <a:p>
            <a:r>
              <a:rPr lang="en-US" sz="3100" b="1" dirty="0" smtClean="0"/>
              <a:t>No Shear Stud Rails Required</a:t>
            </a:r>
            <a:r>
              <a:rPr lang="en-US" sz="3100" dirty="0" smtClean="0"/>
              <a:t> </a:t>
            </a:r>
            <a:endParaRPr lang="en-US" sz="31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smtClean="0"/>
              <a:t>RESIDENCE INN by MARRIOTT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i="1" smtClean="0"/>
              <a:t>Julia Phillips              Senior Thesis 2008            Construction Management</a:t>
            </a:r>
            <a:endParaRPr lang="en-US" i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1600200"/>
            <a:ext cx="1295400" cy="4648200"/>
          </a:xfrm>
          <a:prstGeom prst="rect">
            <a:avLst/>
          </a:prstGeom>
          <a:gradFill flip="none" rotWithShape="1">
            <a:gsLst>
              <a:gs pos="0">
                <a:srgbClr val="777AFD">
                  <a:shade val="30000"/>
                  <a:satMod val="115000"/>
                </a:srgbClr>
              </a:gs>
              <a:gs pos="50000">
                <a:srgbClr val="777AFD">
                  <a:shade val="67500"/>
                  <a:satMod val="115000"/>
                </a:srgbClr>
              </a:gs>
              <a:gs pos="100000">
                <a:srgbClr val="777AFD">
                  <a:shade val="100000"/>
                  <a:satMod val="115000"/>
                </a:srgbClr>
              </a:gs>
            </a:gsLst>
            <a:lin ang="0" scaled="1"/>
            <a:tileRect/>
          </a:gradFill>
          <a:ln w="38100">
            <a:noFill/>
          </a:ln>
        </p:spPr>
        <p:txBody>
          <a:bodyPr wrap="square" rtlCol="0">
            <a:noAutofit/>
          </a:bodyPr>
          <a:lstStyle/>
          <a:p>
            <a:pPr algn="ctr"/>
            <a:endParaRPr lang="en-US" sz="1000" b="1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PROJECT OVERIVEW</a:t>
            </a:r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endParaRPr lang="en-US" sz="1400" baseline="0" dirty="0" smtClean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ANALYSIS 1:</a:t>
            </a:r>
          </a:p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STRUCTURAL RE-DESIGN</a:t>
            </a:r>
          </a:p>
          <a:p>
            <a:pPr algn="ctr"/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ANALYSIS 2:</a:t>
            </a: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CONTROLS</a:t>
            </a:r>
          </a:p>
          <a:p>
            <a:pPr algn="ctr"/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ANALYSIS 3:</a:t>
            </a: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GREYWATER</a:t>
            </a:r>
          </a:p>
          <a:p>
            <a:pPr algn="ctr"/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CRITICAL</a:t>
            </a:r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 INDUSTRY RESEARCH:</a:t>
            </a:r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“GREENING” OF HOTELS</a:t>
            </a:r>
          </a:p>
          <a:p>
            <a:pPr algn="ctr"/>
            <a:endParaRPr lang="en-US" sz="140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CONCLUSION</a:t>
            </a:r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7315200" y="1880050"/>
            <a:ext cx="1295400" cy="1625150"/>
            <a:chOff x="0" y="0"/>
            <a:chExt cx="2355" cy="3600"/>
          </a:xfrm>
        </p:grpSpPr>
        <p:sp>
          <p:nvSpPr>
            <p:cNvPr id="9" name="Text Box 7"/>
            <p:cNvSpPr txBox="1">
              <a:spLocks noChangeArrowheads="1"/>
            </p:cNvSpPr>
            <p:nvPr/>
          </p:nvSpPr>
          <p:spPr bwMode="auto">
            <a:xfrm>
              <a:off x="885" y="2835"/>
              <a:ext cx="735" cy="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440" tIns="45720" rIns="91440" bIns="45720" anchor="t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n-US" sz="1100" b="0" i="0" strike="noStrike">
                  <a:solidFill>
                    <a:srgbClr val="000000"/>
                  </a:solidFill>
                  <a:latin typeface="Calibri"/>
                </a:rPr>
                <a:t>18”</a:t>
              </a:r>
            </a:p>
            <a:p>
              <a:pPr algn="l" rtl="0">
                <a:defRPr sz="1000"/>
              </a:pPr>
              <a:endParaRPr lang="en-US" sz="1100" b="0" i="0" strike="noStrike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0" name="Text Box 8"/>
            <p:cNvSpPr txBox="1">
              <a:spLocks noChangeArrowheads="1"/>
            </p:cNvSpPr>
            <p:nvPr/>
          </p:nvSpPr>
          <p:spPr bwMode="auto">
            <a:xfrm>
              <a:off x="1365" y="1635"/>
              <a:ext cx="735" cy="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440" tIns="45720" rIns="91440" bIns="45720" anchor="t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en-US" sz="1100" b="0" i="0" strike="noStrike">
                  <a:solidFill>
                    <a:srgbClr val="000000"/>
                  </a:solidFill>
                  <a:latin typeface="Calibri"/>
                </a:rPr>
                <a:t>30”</a:t>
              </a:r>
            </a:p>
            <a:p>
              <a:pPr algn="l" rtl="0">
                <a:defRPr sz="1000"/>
              </a:pPr>
              <a:endParaRPr lang="en-US" sz="1100" b="0" i="0" strike="noStrike">
                <a:solidFill>
                  <a:srgbClr val="000000"/>
                </a:solidFill>
                <a:latin typeface="Calibri"/>
              </a:endParaRPr>
            </a:p>
          </p:txBody>
        </p:sp>
        <p:grpSp>
          <p:nvGrpSpPr>
            <p:cNvPr id="11" name="Group 10"/>
            <p:cNvGrpSpPr>
              <a:grpSpLocks/>
            </p:cNvGrpSpPr>
            <p:nvPr/>
          </p:nvGrpSpPr>
          <p:grpSpPr bwMode="auto">
            <a:xfrm>
              <a:off x="0" y="0"/>
              <a:ext cx="2355" cy="3600"/>
              <a:chOff x="0" y="0"/>
              <a:chExt cx="2355" cy="3600"/>
            </a:xfrm>
          </p:grpSpPr>
          <p:grpSp>
            <p:nvGrpSpPr>
              <p:cNvPr id="12" name="Group 11"/>
              <p:cNvGrpSpPr>
                <a:grpSpLocks/>
              </p:cNvGrpSpPr>
              <p:nvPr/>
            </p:nvGrpSpPr>
            <p:grpSpPr bwMode="auto">
              <a:xfrm>
                <a:off x="0" y="0"/>
                <a:ext cx="2205" cy="3600"/>
                <a:chOff x="0" y="0"/>
                <a:chExt cx="2205" cy="3600"/>
              </a:xfrm>
            </p:grpSpPr>
            <p:sp>
              <p:nvSpPr>
                <p:cNvPr id="14" name="Rectangle 13"/>
                <p:cNvSpPr>
                  <a:spLocks noChangeArrowheads="1"/>
                </p:cNvSpPr>
                <p:nvPr/>
              </p:nvSpPr>
              <p:spPr bwMode="auto">
                <a:xfrm>
                  <a:off x="345" y="360"/>
                  <a:ext cx="1515" cy="2850"/>
                </a:xfrm>
                <a:prstGeom prst="rect">
                  <a:avLst/>
                </a:prstGeom>
                <a:solidFill>
                  <a:schemeClr val="bg2">
                    <a:lumMod val="90000"/>
                    <a:alpha val="46000"/>
                  </a:schemeClr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</p:sp>
            <p:sp>
              <p:nvSpPr>
                <p:cNvPr id="15" name="Rectangle 14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2205" cy="3600"/>
                </a:xfrm>
                <a:prstGeom prst="rect">
                  <a:avLst/>
                </a:prstGeom>
                <a:noFill/>
                <a:ln w="9525">
                  <a:solidFill>
                    <a:srgbClr val="000000"/>
                  </a:solidFill>
                  <a:prstDash val="lgDash"/>
                  <a:miter lim="800000"/>
                  <a:headEnd/>
                  <a:tailEnd/>
                </a:ln>
              </p:spPr>
            </p:sp>
          </p:grpSp>
          <p:sp>
            <p:nvSpPr>
              <p:cNvPr id="13" name="Text Box 13"/>
              <p:cNvSpPr txBox="1">
                <a:spLocks noChangeArrowheads="1"/>
              </p:cNvSpPr>
              <p:nvPr/>
            </p:nvSpPr>
            <p:spPr bwMode="auto">
              <a:xfrm>
                <a:off x="1620" y="3210"/>
                <a:ext cx="735" cy="3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91440" tIns="45720" rIns="91440" bIns="45720" anchor="t" upright="1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rtl="0">
                  <a:defRPr sz="1000"/>
                </a:pPr>
                <a:r>
                  <a:rPr lang="en-US" sz="1100" b="0" i="0" strike="noStrike">
                    <a:solidFill>
                      <a:srgbClr val="000000"/>
                    </a:solidFill>
                    <a:latin typeface="Calibri"/>
                  </a:rPr>
                  <a:t>d/2</a:t>
                </a:r>
              </a:p>
              <a:p>
                <a:pPr algn="l" rtl="0">
                  <a:defRPr sz="1000"/>
                </a:pPr>
                <a:endParaRPr lang="en-US" sz="1100" b="0" i="0" strike="noStrike">
                  <a:solidFill>
                    <a:srgbClr val="000000"/>
                  </a:solidFill>
                  <a:latin typeface="Calibri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3200" dirty="0" smtClean="0"/>
              <a:t>20,750 gallons per 10 days</a:t>
            </a:r>
          </a:p>
          <a:p>
            <a:pPr lvl="1"/>
            <a:r>
              <a:rPr lang="en-US" sz="2800" dirty="0" smtClean="0"/>
              <a:t>Half held in rock bed, Half in “</a:t>
            </a:r>
            <a:r>
              <a:rPr lang="en-US" sz="2800" dirty="0" err="1" smtClean="0"/>
              <a:t>biofilter</a:t>
            </a:r>
            <a:r>
              <a:rPr lang="en-US" sz="2800" dirty="0" smtClean="0"/>
              <a:t>” tanks</a:t>
            </a:r>
          </a:p>
          <a:p>
            <a:pPr lvl="1"/>
            <a:r>
              <a:rPr lang="en-US" sz="2800" dirty="0" smtClean="0"/>
              <a:t>(8) 6,800 gallon tanks required</a:t>
            </a:r>
          </a:p>
          <a:p>
            <a:pPr lvl="2"/>
            <a:r>
              <a:rPr lang="en-US" sz="2400" dirty="0" smtClean="0"/>
              <a:t>2 sets of each: 3 “</a:t>
            </a:r>
            <a:r>
              <a:rPr lang="en-US" sz="2400" dirty="0" err="1" smtClean="0"/>
              <a:t>biofilter</a:t>
            </a:r>
            <a:r>
              <a:rPr lang="en-US" sz="2400" dirty="0" smtClean="0"/>
              <a:t>” tanks, 1 clarifier tank</a:t>
            </a:r>
          </a:p>
          <a:p>
            <a:r>
              <a:rPr lang="en-US" sz="3200" dirty="0" smtClean="0"/>
              <a:t>With 25% Safety Factor = 3,468 CF 			= 1,206 SF rock bed, 25’ x 50’</a:t>
            </a:r>
          </a:p>
          <a:p>
            <a:r>
              <a:rPr lang="en-US" sz="3200" dirty="0" smtClean="0"/>
              <a:t>6,800 gallon Sand Filter or Fountain Storage tank</a:t>
            </a:r>
          </a:p>
          <a:p>
            <a:pPr lvl="1"/>
            <a:endParaRPr lang="en-US" dirty="0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RESIDENCE INN by MARRIOTT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Constructed Wetlands Analysis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i="1" smtClean="0"/>
              <a:t>Julia Phillips              Senior Thesis 2008            Construction Management</a:t>
            </a:r>
            <a:endParaRPr lang="en-US" i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1600200"/>
            <a:ext cx="1295400" cy="4648200"/>
          </a:xfrm>
          <a:prstGeom prst="rect">
            <a:avLst/>
          </a:prstGeom>
          <a:gradFill flip="none" rotWithShape="1">
            <a:gsLst>
              <a:gs pos="0">
                <a:srgbClr val="777AFD">
                  <a:shade val="30000"/>
                  <a:satMod val="115000"/>
                </a:srgbClr>
              </a:gs>
              <a:gs pos="50000">
                <a:srgbClr val="777AFD">
                  <a:shade val="67500"/>
                  <a:satMod val="115000"/>
                </a:srgbClr>
              </a:gs>
              <a:gs pos="100000">
                <a:srgbClr val="777AFD">
                  <a:shade val="100000"/>
                  <a:satMod val="115000"/>
                </a:srgbClr>
              </a:gs>
            </a:gsLst>
            <a:lin ang="0" scaled="1"/>
            <a:tileRect/>
          </a:gradFill>
          <a:ln w="38100">
            <a:noFill/>
          </a:ln>
        </p:spPr>
        <p:txBody>
          <a:bodyPr wrap="square" rtlCol="0">
            <a:noAutofit/>
          </a:bodyPr>
          <a:lstStyle/>
          <a:p>
            <a:pPr algn="ctr"/>
            <a:endParaRPr lang="en-US" sz="1000" b="1" dirty="0" smtClean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PROJECT OVERIVEW</a:t>
            </a:r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endParaRPr lang="en-US" sz="1400" baseline="0" dirty="0" smtClean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</a:rPr>
              <a:t>ANALYSIS 1:</a:t>
            </a:r>
          </a:p>
          <a:p>
            <a:pPr algn="ctr"/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</a:rPr>
              <a:t>STRUCTURAL RE-DESIGN</a:t>
            </a:r>
          </a:p>
          <a:p>
            <a:pPr algn="ctr"/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ANALYSIS 2:</a:t>
            </a: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CONTROLS</a:t>
            </a:r>
          </a:p>
          <a:p>
            <a:pPr algn="ctr"/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="1" baseline="0" dirty="0" smtClean="0">
                <a:solidFill>
                  <a:schemeClr val="bg1"/>
                </a:solidFill>
                <a:latin typeface="+mj-lt"/>
              </a:rPr>
              <a:t>ANALYSIS 3:</a:t>
            </a:r>
          </a:p>
          <a:p>
            <a:pPr algn="ctr"/>
            <a:r>
              <a:rPr lang="en-US" sz="1400" b="1" baseline="0" dirty="0" smtClean="0">
                <a:solidFill>
                  <a:schemeClr val="bg1"/>
                </a:solidFill>
                <a:latin typeface="+mj-lt"/>
              </a:rPr>
              <a:t>GREYWATER</a:t>
            </a:r>
          </a:p>
          <a:p>
            <a:pPr algn="ctr"/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CRITICAL</a:t>
            </a:r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 INDUSTRY RESEARCH:</a:t>
            </a:r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“GREENING” OF HOTELS</a:t>
            </a:r>
          </a:p>
          <a:p>
            <a:pPr algn="ctr"/>
            <a:endParaRPr lang="en-US" sz="140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CONCLUSION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RESIDENCE INN by MARRIOTT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Survey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i="1" smtClean="0"/>
              <a:t>Julia Phillips              Senior Thesis 2008            Construction Management</a:t>
            </a:r>
            <a:endParaRPr lang="en-US" i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1600200"/>
            <a:ext cx="1295400" cy="4648200"/>
          </a:xfrm>
          <a:prstGeom prst="rect">
            <a:avLst/>
          </a:prstGeom>
          <a:gradFill flip="none" rotWithShape="1">
            <a:gsLst>
              <a:gs pos="0">
                <a:srgbClr val="777AFD">
                  <a:shade val="30000"/>
                  <a:satMod val="115000"/>
                </a:srgbClr>
              </a:gs>
              <a:gs pos="50000">
                <a:srgbClr val="777AFD">
                  <a:shade val="67500"/>
                  <a:satMod val="115000"/>
                </a:srgbClr>
              </a:gs>
              <a:gs pos="100000">
                <a:srgbClr val="777AFD">
                  <a:shade val="100000"/>
                  <a:satMod val="115000"/>
                </a:srgbClr>
              </a:gs>
            </a:gsLst>
            <a:lin ang="0" scaled="1"/>
            <a:tileRect/>
          </a:gradFill>
          <a:ln w="38100">
            <a:noFill/>
          </a:ln>
        </p:spPr>
        <p:txBody>
          <a:bodyPr wrap="square" rtlCol="0">
            <a:noAutofit/>
          </a:bodyPr>
          <a:lstStyle/>
          <a:p>
            <a:pPr algn="ctr"/>
            <a:endParaRPr lang="en-US" sz="1000" b="1" dirty="0" smtClean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PROJECT OVERIVEW</a:t>
            </a:r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endParaRPr lang="en-US" sz="1400" baseline="0" dirty="0" smtClean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</a:rPr>
              <a:t>ANALYSIS 1:</a:t>
            </a:r>
          </a:p>
          <a:p>
            <a:pPr algn="ctr"/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</a:rPr>
              <a:t>STRUCTURAL RE-DESIGN</a:t>
            </a:r>
          </a:p>
          <a:p>
            <a:pPr algn="ctr"/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ANALYSIS 2:</a:t>
            </a: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CONTROLS</a:t>
            </a:r>
          </a:p>
          <a:p>
            <a:pPr algn="ctr"/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="1" baseline="0" dirty="0" smtClean="0">
                <a:solidFill>
                  <a:schemeClr val="bg1"/>
                </a:solidFill>
                <a:latin typeface="+mj-lt"/>
              </a:rPr>
              <a:t>ANALYSIS 3:</a:t>
            </a:r>
          </a:p>
          <a:p>
            <a:pPr algn="ctr"/>
            <a:r>
              <a:rPr lang="en-US" sz="1400" b="1" baseline="0" dirty="0" smtClean="0">
                <a:solidFill>
                  <a:schemeClr val="bg1"/>
                </a:solidFill>
                <a:latin typeface="+mj-lt"/>
              </a:rPr>
              <a:t>GREYWATER</a:t>
            </a:r>
          </a:p>
          <a:p>
            <a:pPr algn="ctr"/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CRITICAL</a:t>
            </a:r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 INDUSTRY RESEARCH:</a:t>
            </a:r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“GREENING” OF HOTELS</a:t>
            </a:r>
          </a:p>
          <a:p>
            <a:pPr algn="ctr"/>
            <a:endParaRPr lang="en-US" sz="140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CONCLUSION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524000" y="1744136"/>
          <a:ext cx="7010399" cy="4199459"/>
        </p:xfrm>
        <a:graphic>
          <a:graphicData uri="http://schemas.openxmlformats.org/drawingml/2006/table">
            <a:tbl>
              <a:tblPr/>
              <a:tblGrid>
                <a:gridCol w="625754"/>
                <a:gridCol w="625754"/>
                <a:gridCol w="840856"/>
                <a:gridCol w="371541"/>
                <a:gridCol w="449760"/>
                <a:gridCol w="342209"/>
                <a:gridCol w="400874"/>
                <a:gridCol w="420429"/>
                <a:gridCol w="449760"/>
                <a:gridCol w="498648"/>
                <a:gridCol w="518203"/>
                <a:gridCol w="625754"/>
                <a:gridCol w="215103"/>
                <a:gridCol w="625754"/>
              </a:tblGrid>
              <a:tr h="390403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Technology</a:t>
                      </a:r>
                    </a:p>
                  </a:txBody>
                  <a:tcPr marL="8467" marR="8467" marT="84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Material Up Front Cost</a:t>
                      </a:r>
                    </a:p>
                  </a:txBody>
                  <a:tcPr marL="8467" marR="8467" marT="84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Installed Cost (labor)</a:t>
                      </a:r>
                    </a:p>
                  </a:txBody>
                  <a:tcPr marL="8467" marR="8467" marT="84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Total Cost</a:t>
                      </a:r>
                    </a:p>
                  </a:txBody>
                  <a:tcPr marL="8467" marR="8467" marT="84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Life Cost</a:t>
                      </a:r>
                    </a:p>
                  </a:txBody>
                  <a:tcPr marL="8467" marR="8467" marT="84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Product Life (Yrs.)</a:t>
                      </a:r>
                    </a:p>
                  </a:txBody>
                  <a:tcPr marL="8467" marR="8467" marT="84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Choose One</a:t>
                      </a:r>
                    </a:p>
                  </a:txBody>
                  <a:tcPr marL="8467" marR="8467" marT="84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11028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Colored Clay Plaster</a:t>
                      </a:r>
                    </a:p>
                  </a:txBody>
                  <a:tcPr marL="8467" marR="8467" marT="846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0.21</a:t>
                      </a:r>
                    </a:p>
                  </a:txBody>
                  <a:tcPr marL="8467" marR="8467" marT="846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$/SF</a:t>
                      </a:r>
                    </a:p>
                  </a:txBody>
                  <a:tcPr marL="8467" marR="8467" marT="8467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7.8</a:t>
                      </a:r>
                    </a:p>
                  </a:txBody>
                  <a:tcPr marL="8467" marR="8467" marT="846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$/SF</a:t>
                      </a:r>
                    </a:p>
                  </a:txBody>
                  <a:tcPr marL="8467" marR="8467" marT="8467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8.01</a:t>
                      </a:r>
                    </a:p>
                  </a:txBody>
                  <a:tcPr marL="8467" marR="8467" marT="846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$/SF</a:t>
                      </a:r>
                    </a:p>
                  </a:txBody>
                  <a:tcPr marL="8467" marR="8467" marT="8467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0.11</a:t>
                      </a:r>
                    </a:p>
                  </a:txBody>
                  <a:tcPr marL="8467" marR="8467" marT="846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$/SF/Yr</a:t>
                      </a:r>
                    </a:p>
                  </a:txBody>
                  <a:tcPr marL="8467" marR="8467" marT="8467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75</a:t>
                      </a:r>
                    </a:p>
                  </a:txBody>
                  <a:tcPr marL="8467" marR="8467" marT="846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467" marR="8467" marT="846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1028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Painted Gypsum Board</a:t>
                      </a:r>
                    </a:p>
                  </a:txBody>
                  <a:tcPr marL="8467" marR="8467" marT="846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0.35</a:t>
                      </a:r>
                    </a:p>
                  </a:txBody>
                  <a:tcPr marL="8467" marR="8467" marT="846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$/SF</a:t>
                      </a:r>
                    </a:p>
                  </a:txBody>
                  <a:tcPr marL="8467" marR="8467" marT="8467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8467" marR="8467" marT="846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$/SF</a:t>
                      </a:r>
                    </a:p>
                  </a:txBody>
                  <a:tcPr marL="8467" marR="8467" marT="8467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3.35</a:t>
                      </a:r>
                    </a:p>
                  </a:txBody>
                  <a:tcPr marL="8467" marR="8467" marT="846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$/SF</a:t>
                      </a:r>
                    </a:p>
                  </a:txBody>
                  <a:tcPr marL="8467" marR="8467" marT="8467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0.13</a:t>
                      </a:r>
                    </a:p>
                  </a:txBody>
                  <a:tcPr marL="8467" marR="8467" marT="846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$/SF/Yr</a:t>
                      </a:r>
                    </a:p>
                  </a:txBody>
                  <a:tcPr marL="8467" marR="8467" marT="8467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</a:t>
                      </a:r>
                    </a:p>
                  </a:txBody>
                  <a:tcPr marL="8467" marR="8467" marT="846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467" marR="8467" marT="846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1028">
                <a:tc gridSpan="14"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467" marR="8467" marT="846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1028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Blown Cellulose Insulation</a:t>
                      </a:r>
                    </a:p>
                  </a:txBody>
                  <a:tcPr marL="8467" marR="8467" marT="846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1.45</a:t>
                      </a:r>
                    </a:p>
                  </a:txBody>
                  <a:tcPr marL="8467" marR="8467" marT="846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$/CF</a:t>
                      </a:r>
                    </a:p>
                  </a:txBody>
                  <a:tcPr marL="8467" marR="8467" marT="8467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1.52</a:t>
                      </a:r>
                    </a:p>
                  </a:txBody>
                  <a:tcPr marL="8467" marR="8467" marT="846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$/CF</a:t>
                      </a:r>
                    </a:p>
                  </a:txBody>
                  <a:tcPr marL="8467" marR="8467" marT="8467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2.97</a:t>
                      </a:r>
                    </a:p>
                  </a:txBody>
                  <a:tcPr marL="8467" marR="8467" marT="846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$/CF</a:t>
                      </a:r>
                    </a:p>
                  </a:txBody>
                  <a:tcPr marL="8467" marR="8467" marT="8467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0.10</a:t>
                      </a:r>
                    </a:p>
                  </a:txBody>
                  <a:tcPr marL="8467" marR="8467" marT="846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$/CF/Yr</a:t>
                      </a:r>
                    </a:p>
                  </a:txBody>
                  <a:tcPr marL="8467" marR="8467" marT="8467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8467" marR="8467" marT="846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467" marR="8467" marT="846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1028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Fiberglass Batting Insulation</a:t>
                      </a:r>
                    </a:p>
                  </a:txBody>
                  <a:tcPr marL="8467" marR="8467" marT="846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</a:t>
                      </a:r>
                    </a:p>
                  </a:txBody>
                  <a:tcPr marL="8467" marR="8467" marT="846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$/SF</a:t>
                      </a:r>
                    </a:p>
                  </a:txBody>
                  <a:tcPr marL="8467" marR="8467" marT="8467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0.27</a:t>
                      </a:r>
                    </a:p>
                  </a:txBody>
                  <a:tcPr marL="8467" marR="8467" marT="846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$/SF</a:t>
                      </a:r>
                    </a:p>
                  </a:txBody>
                  <a:tcPr marL="8467" marR="8467" marT="8467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8467" marR="8467" marT="846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$/SF</a:t>
                      </a:r>
                    </a:p>
                  </a:txBody>
                  <a:tcPr marL="8467" marR="8467" marT="8467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0.06</a:t>
                      </a:r>
                    </a:p>
                  </a:txBody>
                  <a:tcPr marL="8467" marR="8467" marT="846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$/SF/Yr</a:t>
                      </a:r>
                    </a:p>
                  </a:txBody>
                  <a:tcPr marL="8467" marR="8467" marT="8467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8467" marR="8467" marT="846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467" marR="8467" marT="846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1028">
                <a:tc gridSpan="14"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467" marR="8467" marT="846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1028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Polished Concrete Floor</a:t>
                      </a:r>
                    </a:p>
                  </a:txBody>
                  <a:tcPr marL="8467" marR="8467" marT="846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1.75</a:t>
                      </a:r>
                    </a:p>
                  </a:txBody>
                  <a:tcPr marL="8467" marR="8467" marT="846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$/SF</a:t>
                      </a:r>
                    </a:p>
                  </a:txBody>
                  <a:tcPr marL="8467" marR="8467" marT="8467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7.25</a:t>
                      </a:r>
                    </a:p>
                  </a:txBody>
                  <a:tcPr marL="8467" marR="8467" marT="846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$/SF</a:t>
                      </a:r>
                    </a:p>
                  </a:txBody>
                  <a:tcPr marL="8467" marR="8467" marT="8467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8467" marR="8467" marT="846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$/SF</a:t>
                      </a:r>
                    </a:p>
                  </a:txBody>
                  <a:tcPr marL="8467" marR="8467" marT="8467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0.09</a:t>
                      </a:r>
                    </a:p>
                  </a:txBody>
                  <a:tcPr marL="8467" marR="8467" marT="846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$/SF/Yr</a:t>
                      </a:r>
                    </a:p>
                  </a:txBody>
                  <a:tcPr marL="8467" marR="8467" marT="8467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Building Life</a:t>
                      </a:r>
                    </a:p>
                  </a:txBody>
                  <a:tcPr marL="8467" marR="8467" marT="846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467" marR="8467" marT="846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1028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Ceramic Tile Floor</a:t>
                      </a:r>
                    </a:p>
                  </a:txBody>
                  <a:tcPr marL="8467" marR="8467" marT="846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467" marR="8467" marT="8467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8.44</a:t>
                      </a:r>
                    </a:p>
                  </a:txBody>
                  <a:tcPr marL="8467" marR="8467" marT="846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$/SF</a:t>
                      </a:r>
                    </a:p>
                  </a:txBody>
                  <a:tcPr marL="8467" marR="8467" marT="8467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3.26</a:t>
                      </a:r>
                    </a:p>
                  </a:txBody>
                  <a:tcPr marL="8467" marR="8467" marT="846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$/SF</a:t>
                      </a:r>
                    </a:p>
                  </a:txBody>
                  <a:tcPr marL="8467" marR="8467" marT="8467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11.7</a:t>
                      </a:r>
                    </a:p>
                  </a:txBody>
                  <a:tcPr marL="8467" marR="8467" marT="846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$/SF</a:t>
                      </a:r>
                    </a:p>
                  </a:txBody>
                  <a:tcPr marL="8467" marR="8467" marT="8467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0.23</a:t>
                      </a:r>
                    </a:p>
                  </a:txBody>
                  <a:tcPr marL="8467" marR="8467" marT="846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$/SF/Yr</a:t>
                      </a:r>
                    </a:p>
                  </a:txBody>
                  <a:tcPr marL="8467" marR="8467" marT="8467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</a:t>
                      </a:r>
                    </a:p>
                  </a:txBody>
                  <a:tcPr marL="8467" marR="8467" marT="846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467" marR="8467" marT="846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1028">
                <a:tc gridSpan="14"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467" marR="8467" marT="846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1028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Pre-Prgrammed A/C Units*</a:t>
                      </a:r>
                    </a:p>
                  </a:txBody>
                  <a:tcPr marL="8467" marR="8467" marT="846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98</a:t>
                      </a:r>
                    </a:p>
                  </a:txBody>
                  <a:tcPr marL="8467" marR="8467" marT="846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$/Unit</a:t>
                      </a:r>
                    </a:p>
                  </a:txBody>
                  <a:tcPr marL="8467" marR="8467" marT="8467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$50,000.00</a:t>
                      </a:r>
                    </a:p>
                  </a:txBody>
                  <a:tcPr marL="8467" marR="8467" marT="84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$68,522.00</a:t>
                      </a:r>
                    </a:p>
                  </a:txBody>
                  <a:tcPr marL="8467" marR="8467" marT="84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362.55</a:t>
                      </a:r>
                    </a:p>
                  </a:txBody>
                  <a:tcPr marL="8467" marR="8467" marT="846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$/Unit</a:t>
                      </a:r>
                    </a:p>
                  </a:txBody>
                  <a:tcPr marL="8467" marR="8467" marT="8467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n/a</a:t>
                      </a:r>
                    </a:p>
                  </a:txBody>
                  <a:tcPr marL="8467" marR="8467" marT="846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467" marR="8467" marT="846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1028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Continuously Powered A/C Units</a:t>
                      </a:r>
                    </a:p>
                  </a:txBody>
                  <a:tcPr marL="8467" marR="8467" marT="846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8467" marR="8467" marT="846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$/Unit</a:t>
                      </a:r>
                    </a:p>
                  </a:txBody>
                  <a:tcPr marL="8467" marR="8467" marT="8467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$32,230.00</a:t>
                      </a:r>
                    </a:p>
                  </a:txBody>
                  <a:tcPr marL="8467" marR="8467" marT="84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$37,900.00</a:t>
                      </a:r>
                    </a:p>
                  </a:txBody>
                  <a:tcPr marL="8467" marR="8467" marT="84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200.53</a:t>
                      </a:r>
                    </a:p>
                  </a:txBody>
                  <a:tcPr marL="8467" marR="8467" marT="846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$/Unit</a:t>
                      </a:r>
                    </a:p>
                  </a:txBody>
                  <a:tcPr marL="8467" marR="8467" marT="8467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n/a</a:t>
                      </a:r>
                    </a:p>
                  </a:txBody>
                  <a:tcPr marL="8467" marR="8467" marT="846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467" marR="8467" marT="846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1028">
                <a:tc gridSpan="14"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467" marR="8467" marT="846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1028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Greywater System*</a:t>
                      </a:r>
                    </a:p>
                  </a:txBody>
                  <a:tcPr marL="8467" marR="8467" marT="846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467" marR="8467" marT="8467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n/a</a:t>
                      </a:r>
                    </a:p>
                  </a:txBody>
                  <a:tcPr marL="8467" marR="8467" marT="846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n/a</a:t>
                      </a:r>
                    </a:p>
                  </a:txBody>
                  <a:tcPr marL="8467" marR="8467" marT="846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Add $150,000</a:t>
                      </a:r>
                    </a:p>
                  </a:txBody>
                  <a:tcPr marL="8467" marR="8467" marT="846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n/a</a:t>
                      </a:r>
                    </a:p>
                  </a:txBody>
                  <a:tcPr marL="8467" marR="8467" marT="846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Building Life</a:t>
                      </a:r>
                    </a:p>
                  </a:txBody>
                  <a:tcPr marL="8467" marR="8467" marT="846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467" marR="8467" marT="846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1580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Normal Sanitary System</a:t>
                      </a:r>
                    </a:p>
                  </a:txBody>
                  <a:tcPr marL="8467" marR="8467" marT="846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n/a</a:t>
                      </a:r>
                    </a:p>
                  </a:txBody>
                  <a:tcPr marL="8467" marR="8467" marT="846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n/a</a:t>
                      </a:r>
                    </a:p>
                  </a:txBody>
                  <a:tcPr marL="8467" marR="8467" marT="846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n/a</a:t>
                      </a:r>
                    </a:p>
                  </a:txBody>
                  <a:tcPr marL="8467" marR="8467" marT="846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n/a</a:t>
                      </a:r>
                    </a:p>
                  </a:txBody>
                  <a:tcPr marL="8467" marR="8467" marT="846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Building Life</a:t>
                      </a:r>
                    </a:p>
                  </a:txBody>
                  <a:tcPr marL="8467" marR="8467" marT="846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467" marR="8467" marT="846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1028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467" marR="8467" marT="846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467" marR="8467" marT="846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467" marR="8467" marT="846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467" marR="8467" marT="846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467" marR="8467" marT="846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467" marR="8467" marT="846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467" marR="8467" marT="846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467" marR="8467" marT="846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467" marR="8467" marT="846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467" marR="8467" marT="846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467" marR="8467" marT="846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467" marR="8467" marT="846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467" marR="8467" marT="846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467" marR="8467" marT="846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11028">
                <a:tc gridSpan="5"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Building Life is assumed to be 100 years. </a:t>
                      </a:r>
                    </a:p>
                  </a:txBody>
                  <a:tcPr marL="8467" marR="8467" marT="84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467" marR="8467" marT="84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467" marR="8467" marT="84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467" marR="8467" marT="84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467" marR="8467" marT="84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467" marR="8467" marT="84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467" marR="8467" marT="84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467" marR="8467" marT="84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467" marR="8467" marT="84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467" marR="8467" marT="84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1028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Pre-Prgrammed A/C Units*</a:t>
                      </a:r>
                    </a:p>
                  </a:txBody>
                  <a:tcPr marL="8467" marR="8467" marT="846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Saves 696,241.5 kWh/Year = $2,312.94 /Year</a:t>
                      </a:r>
                    </a:p>
                  </a:txBody>
                  <a:tcPr marL="8467" marR="8467" marT="846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467" marR="8467" marT="846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467" marR="8467" marT="84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467" marR="8467" marT="84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467" marR="8467" marT="84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1028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Greywater System*</a:t>
                      </a:r>
                    </a:p>
                  </a:txBody>
                  <a:tcPr marL="8467" marR="8467" marT="846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467" marR="8467" marT="846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8"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Saves 355,656 Gallons of Water/Year = $487.25 /Year</a:t>
                      </a:r>
                    </a:p>
                  </a:txBody>
                  <a:tcPr marL="8467" marR="8467" marT="846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467" marR="8467" marT="84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467" marR="8467" marT="84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467" marR="8467" marT="84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1" descr="blue-marritimo_withfire"/>
          <p:cNvPicPr>
            <a:picLocks noChangeAspect="1" noChangeArrowheads="1"/>
          </p:cNvPicPr>
          <p:nvPr/>
        </p:nvPicPr>
        <p:blipFill>
          <a:blip r:embed="rId2">
            <a:lum bright="50000" contrast="-61000"/>
          </a:blip>
          <a:srcRect/>
          <a:stretch>
            <a:fillRect/>
          </a:stretch>
        </p:blipFill>
        <p:spPr bwMode="auto">
          <a:xfrm>
            <a:off x="2754026" y="2413488"/>
            <a:ext cx="4905103" cy="330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Materials &amp; Systems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2"/>
          </p:nvPr>
        </p:nvSpPr>
        <p:spPr>
          <a:xfrm>
            <a:off x="1447800" y="2057400"/>
            <a:ext cx="3657600" cy="1600200"/>
          </a:xfrm>
        </p:spPr>
        <p:txBody>
          <a:bodyPr/>
          <a:lstStyle/>
          <a:p>
            <a:r>
              <a:rPr lang="en-US" sz="1800" dirty="0" smtClean="0"/>
              <a:t>Used for wall covering and acoustics</a:t>
            </a:r>
          </a:p>
          <a:p>
            <a:r>
              <a:rPr lang="en-US" sz="1800" dirty="0" smtClean="0"/>
              <a:t>Double layers between guestrooms and on North, West, and South façades.  </a:t>
            </a:r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4"/>
          </p:nvPr>
        </p:nvSpPr>
        <p:spPr>
          <a:xfrm>
            <a:off x="5257800" y="2057400"/>
            <a:ext cx="3429000" cy="1752600"/>
          </a:xfrm>
        </p:spPr>
        <p:txBody>
          <a:bodyPr>
            <a:normAutofit/>
          </a:bodyPr>
          <a:lstStyle/>
          <a:p>
            <a:r>
              <a:rPr lang="en-US" sz="1800" dirty="0" smtClean="0"/>
              <a:t>Flexible and workable</a:t>
            </a:r>
          </a:p>
          <a:p>
            <a:r>
              <a:rPr lang="en-US" sz="1800" dirty="0" smtClean="0"/>
              <a:t>Stained instead of paint</a:t>
            </a:r>
          </a:p>
          <a:p>
            <a:r>
              <a:rPr lang="en-US" sz="1800" dirty="0" smtClean="0"/>
              <a:t>Equivalent acoustics</a:t>
            </a:r>
          </a:p>
          <a:p>
            <a:r>
              <a:rPr lang="en-US" sz="1800" dirty="0" smtClean="0"/>
              <a:t>Derived from a Renewable Resource</a:t>
            </a:r>
            <a:endParaRPr lang="en-US" sz="1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smtClean="0"/>
              <a:t>RESIDENCE INN by MARRIOTT</a:t>
            </a:r>
            <a:endParaRPr lang="en-US" dirty="0" smtClean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"/>
          </p:nvPr>
        </p:nvSpPr>
        <p:spPr>
          <a:xfrm>
            <a:off x="1447799" y="1600200"/>
            <a:ext cx="3686175" cy="411480"/>
          </a:xfrm>
        </p:spPr>
        <p:txBody>
          <a:bodyPr/>
          <a:lstStyle/>
          <a:p>
            <a:pPr algn="ctr"/>
            <a:r>
              <a:rPr lang="en-US" dirty="0" smtClean="0"/>
              <a:t>Painted Gypsum Board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>
          <a:xfrm>
            <a:off x="5257800" y="1600200"/>
            <a:ext cx="3429000" cy="411480"/>
          </a:xfrm>
        </p:spPr>
        <p:txBody>
          <a:bodyPr/>
          <a:lstStyle/>
          <a:p>
            <a:pPr algn="ctr"/>
            <a:r>
              <a:rPr lang="en-US" dirty="0" smtClean="0"/>
              <a:t>Colored Clay Plaster</a:t>
            </a:r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7"/>
          </p:nvPr>
        </p:nvSpPr>
        <p:spPr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vert="horz" anchor="ctr"/>
          <a:lstStyle>
            <a:lvl1pPr algn="r" eaLnBrk="1" latinLnBrk="0" hangingPunct="1">
              <a:defRPr kumimoji="0" sz="1600" b="1">
                <a:solidFill>
                  <a:schemeClr val="bg1"/>
                </a:solidFill>
              </a:defRPr>
            </a:lvl1pPr>
          </a:lstStyle>
          <a:p>
            <a:r>
              <a:rPr lang="en-US" i="1" dirty="0" smtClean="0"/>
              <a:t>Julia Phillips              Senior Thesis 2008            Construction Management</a:t>
            </a:r>
            <a:endParaRPr lang="en-US" i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600200"/>
            <a:ext cx="1295400" cy="4648200"/>
          </a:xfrm>
          <a:prstGeom prst="rect">
            <a:avLst/>
          </a:prstGeom>
          <a:gradFill flip="none" rotWithShape="1">
            <a:gsLst>
              <a:gs pos="0">
                <a:srgbClr val="777AFD">
                  <a:shade val="30000"/>
                  <a:satMod val="115000"/>
                </a:srgbClr>
              </a:gs>
              <a:gs pos="50000">
                <a:srgbClr val="777AFD">
                  <a:shade val="67500"/>
                  <a:satMod val="115000"/>
                </a:srgbClr>
              </a:gs>
              <a:gs pos="100000">
                <a:srgbClr val="777AFD">
                  <a:shade val="100000"/>
                  <a:satMod val="115000"/>
                </a:srgbClr>
              </a:gs>
            </a:gsLst>
            <a:lin ang="0" scaled="1"/>
            <a:tileRect/>
          </a:gradFill>
          <a:ln w="38100">
            <a:noFill/>
          </a:ln>
        </p:spPr>
        <p:txBody>
          <a:bodyPr wrap="square" rtlCol="0">
            <a:noAutofit/>
          </a:bodyPr>
          <a:lstStyle/>
          <a:p>
            <a:pPr algn="ctr"/>
            <a:endParaRPr lang="en-US" sz="1000" b="1" dirty="0" smtClean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PROJECT OVERIVEW</a:t>
            </a:r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endParaRPr lang="en-US" sz="1400" baseline="0" dirty="0" smtClean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</a:rPr>
              <a:t>ANALYSIS 1:</a:t>
            </a:r>
          </a:p>
          <a:p>
            <a:pPr algn="ctr"/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</a:rPr>
              <a:t>STRUCTURAL RE-DESIGN</a:t>
            </a:r>
          </a:p>
          <a:p>
            <a:pPr algn="ctr"/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ANALYSIS 2:</a:t>
            </a: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CONTROLS</a:t>
            </a:r>
          </a:p>
          <a:p>
            <a:pPr algn="ctr"/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ANALYSIS 3:</a:t>
            </a: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GREYWATER</a:t>
            </a:r>
          </a:p>
          <a:p>
            <a:pPr algn="ctr"/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="1" baseline="0" dirty="0" smtClean="0">
                <a:solidFill>
                  <a:schemeClr val="bg1"/>
                </a:solidFill>
                <a:latin typeface="+mj-lt"/>
              </a:rPr>
              <a:t>CRITICAL</a:t>
            </a:r>
            <a:r>
              <a:rPr lang="en-US" sz="1400" b="1" dirty="0" smtClean="0">
                <a:solidFill>
                  <a:schemeClr val="bg1"/>
                </a:solidFill>
                <a:latin typeface="+mj-lt"/>
              </a:rPr>
              <a:t> INDUSTRY RESEARCH:</a:t>
            </a:r>
            <a:endParaRPr lang="en-US" sz="1400" b="1" baseline="0" dirty="0" smtClean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1400" b="1" baseline="0" dirty="0" smtClean="0">
                <a:solidFill>
                  <a:schemeClr val="bg1"/>
                </a:solidFill>
                <a:latin typeface="+mj-lt"/>
              </a:rPr>
              <a:t>“GREENING” OF HOTELS</a:t>
            </a:r>
          </a:p>
          <a:p>
            <a:pPr algn="ctr"/>
            <a:endParaRPr lang="en-US" sz="140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CONCLUSION</a:t>
            </a:r>
          </a:p>
        </p:txBody>
      </p:sp>
      <p:sp>
        <p:nvSpPr>
          <p:cNvPr id="12" name="Content Placeholder 10"/>
          <p:cNvSpPr txBox="1">
            <a:spLocks/>
          </p:cNvSpPr>
          <p:nvPr/>
        </p:nvSpPr>
        <p:spPr>
          <a:xfrm>
            <a:off x="5257800" y="4648200"/>
            <a:ext cx="3429000" cy="1676400"/>
          </a:xfrm>
          <a:prstGeom prst="rect">
            <a:avLst/>
          </a:prstGeom>
          <a:noFill/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Excellent Material BUT Difficult to </a:t>
            </a:r>
            <a:r>
              <a:rPr lang="en-US" i="1" dirty="0" smtClean="0">
                <a:latin typeface="Calibri" pitchFamily="34" charset="0"/>
              </a:rPr>
              <a:t>Install and Repair Properly</a:t>
            </a: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Higher upfront cost BUT</a:t>
            </a:r>
            <a:r>
              <a:rPr kumimoji="0" lang="en-US" sz="1800" b="0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longer product life</a:t>
            </a: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lang="en-US" i="1" baseline="0" dirty="0" smtClean="0">
                <a:latin typeface="Calibri" pitchFamily="34" charset="0"/>
              </a:rPr>
              <a:t>Difficult</a:t>
            </a:r>
            <a:r>
              <a:rPr lang="en-US" i="1" dirty="0" smtClean="0">
                <a:latin typeface="Calibri" pitchFamily="34" charset="0"/>
              </a:rPr>
              <a:t> to renovate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3" name="Content Placeholder 6"/>
          <p:cNvSpPr txBox="1">
            <a:spLocks/>
          </p:cNvSpPr>
          <p:nvPr/>
        </p:nvSpPr>
        <p:spPr>
          <a:xfrm>
            <a:off x="1447800" y="4648200"/>
            <a:ext cx="3657600" cy="1143000"/>
          </a:xfrm>
          <a:prstGeom prst="rect">
            <a:avLst/>
          </a:prstGeom>
          <a:noFill/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lang="en-US" i="1" dirty="0" smtClean="0">
                <a:latin typeface="Calibri" pitchFamily="34" charset="0"/>
              </a:rPr>
              <a:t>Ease Installation and Repair</a:t>
            </a: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Lower upfront cost</a:t>
            </a: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lang="en-US" i="1" dirty="0" smtClean="0">
                <a:latin typeface="Calibri" pitchFamily="34" charset="0"/>
              </a:rPr>
              <a:t>Easier to renovate</a:t>
            </a:r>
            <a:endParaRPr kumimoji="0" lang="en-US" sz="1800" b="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endParaRPr kumimoji="0" lang="en-US" sz="1800" b="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endParaRPr kumimoji="0" lang="en-US" sz="1800" b="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endParaRPr kumimoji="0" lang="en-US" sz="1800" b="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endParaRPr kumimoji="0" lang="en-US" sz="29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4" name="Content Placeholder 6"/>
          <p:cNvSpPr txBox="1">
            <a:spLocks/>
          </p:cNvSpPr>
          <p:nvPr/>
        </p:nvSpPr>
        <p:spPr>
          <a:xfrm>
            <a:off x="2895600" y="4191000"/>
            <a:ext cx="4648200" cy="457200"/>
          </a:xfrm>
          <a:prstGeom prst="rect">
            <a:avLst/>
          </a:prstGeom>
          <a:solidFill>
            <a:schemeClr val="accent2"/>
          </a:solidFill>
        </p:spPr>
        <p:txBody>
          <a:bodyPr vert="horz">
            <a:normAutofit fontScale="55000" lnSpcReduction="20000"/>
          </a:bodyPr>
          <a:lstStyle/>
          <a:p>
            <a:pPr marL="320040" marR="0" lvl="0" indent="-320040" algn="ctr" defTabSz="914400" rtl="0" eaLnBrk="1" fontAlgn="auto" latinLnBrk="0" hangingPunct="1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en-US" sz="4000" i="1" dirty="0" smtClean="0">
                <a:solidFill>
                  <a:schemeClr val="bg1"/>
                </a:solidFill>
                <a:latin typeface="Calibri" pitchFamily="34" charset="0"/>
              </a:rPr>
              <a:t>Survey Results: Painted Gypsum Board</a:t>
            </a:r>
            <a:endParaRPr kumimoji="0" lang="en-US" sz="4000" b="0" i="1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endParaRPr kumimoji="0" lang="en-US" sz="1800" b="0" i="1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endParaRPr kumimoji="0" lang="en-US" sz="1800" b="0" i="1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endParaRPr kumimoji="0" lang="en-US" sz="1800" b="0" i="1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endParaRPr kumimoji="0" lang="en-US" sz="29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1" descr="http://www.cellulose.org/images/CelluloseFacts_pic.jpg"/>
          <p:cNvPicPr>
            <a:picLocks noChangeAspect="1" noChangeArrowheads="1"/>
          </p:cNvPicPr>
          <p:nvPr/>
        </p:nvPicPr>
        <p:blipFill>
          <a:blip r:embed="rId2" r:link="rId3">
            <a:lum bright="70000" contrast="-70000"/>
          </a:blip>
          <a:srcRect l="19945" t="22978" r="10249" b="34138"/>
          <a:stretch>
            <a:fillRect/>
          </a:stretch>
        </p:blipFill>
        <p:spPr bwMode="auto">
          <a:xfrm>
            <a:off x="2743200" y="2133600"/>
            <a:ext cx="4781550" cy="3825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Materials &amp; Systems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quarter" idx="2"/>
          </p:nvPr>
        </p:nvSpPr>
        <p:spPr>
          <a:xfrm>
            <a:off x="1447800" y="2133600"/>
            <a:ext cx="3657600" cy="1600200"/>
          </a:xfrm>
        </p:spPr>
        <p:txBody>
          <a:bodyPr>
            <a:normAutofit/>
          </a:bodyPr>
          <a:lstStyle/>
          <a:p>
            <a:r>
              <a:rPr lang="en-US" sz="1800" dirty="0" smtClean="0"/>
              <a:t>Specified widths = 6”</a:t>
            </a:r>
          </a:p>
          <a:p>
            <a:r>
              <a:rPr lang="en-US" sz="1800" dirty="0" smtClean="0"/>
              <a:t>In all walls for acoustics</a:t>
            </a:r>
          </a:p>
          <a:p>
            <a:r>
              <a:rPr lang="en-US" sz="1800" dirty="0" smtClean="0"/>
              <a:t>Noncombustible</a:t>
            </a:r>
            <a:endParaRPr lang="en-US" sz="1800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>
          <a:xfrm>
            <a:off x="5257800" y="2133600"/>
            <a:ext cx="3429000" cy="1600200"/>
          </a:xfrm>
        </p:spPr>
        <p:txBody>
          <a:bodyPr>
            <a:normAutofit/>
          </a:bodyPr>
          <a:lstStyle/>
          <a:p>
            <a:r>
              <a:rPr lang="en-US" sz="1800" dirty="0" smtClean="0"/>
              <a:t>Any volume</a:t>
            </a:r>
          </a:p>
          <a:p>
            <a:r>
              <a:rPr lang="en-US" sz="1800" dirty="0" smtClean="0"/>
              <a:t>Inhibits air infiltration and good for acoustics</a:t>
            </a:r>
          </a:p>
          <a:p>
            <a:r>
              <a:rPr lang="en-US" sz="1800" dirty="0" smtClean="0"/>
              <a:t>Class A Fire Rating</a:t>
            </a:r>
            <a:endParaRPr lang="en-US" sz="1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smtClean="0"/>
              <a:t>RESIDENCE INN by MARRIOTT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"/>
          </p:nvPr>
        </p:nvSpPr>
        <p:spPr>
          <a:xfrm>
            <a:off x="1447799" y="1600200"/>
            <a:ext cx="3673929" cy="411480"/>
          </a:xfrm>
        </p:spPr>
        <p:txBody>
          <a:bodyPr/>
          <a:lstStyle/>
          <a:p>
            <a:pPr algn="ctr"/>
            <a:r>
              <a:rPr lang="en-US" dirty="0" smtClean="0"/>
              <a:t>Fiberglass Batting Insulation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5257800" y="1600200"/>
            <a:ext cx="3429000" cy="411480"/>
          </a:xfrm>
        </p:spPr>
        <p:txBody>
          <a:bodyPr/>
          <a:lstStyle/>
          <a:p>
            <a:pPr algn="ctr"/>
            <a:r>
              <a:rPr lang="en-US" dirty="0" smtClean="0"/>
              <a:t>Blown Cellulose Insulation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i="1" smtClean="0"/>
              <a:t>Julia Phillips              Senior Thesis 2008            Construction Management</a:t>
            </a:r>
            <a:endParaRPr lang="en-US" i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1600200"/>
            <a:ext cx="1295400" cy="4648200"/>
          </a:xfrm>
          <a:prstGeom prst="rect">
            <a:avLst/>
          </a:prstGeom>
          <a:gradFill flip="none" rotWithShape="1">
            <a:gsLst>
              <a:gs pos="0">
                <a:srgbClr val="777AFD">
                  <a:shade val="30000"/>
                  <a:satMod val="115000"/>
                </a:srgbClr>
              </a:gs>
              <a:gs pos="50000">
                <a:srgbClr val="777AFD">
                  <a:shade val="67500"/>
                  <a:satMod val="115000"/>
                </a:srgbClr>
              </a:gs>
              <a:gs pos="100000">
                <a:srgbClr val="777AFD">
                  <a:shade val="100000"/>
                  <a:satMod val="115000"/>
                </a:srgbClr>
              </a:gs>
            </a:gsLst>
            <a:lin ang="0" scaled="1"/>
            <a:tileRect/>
          </a:gradFill>
          <a:ln w="38100">
            <a:noFill/>
          </a:ln>
        </p:spPr>
        <p:txBody>
          <a:bodyPr wrap="square" rtlCol="0">
            <a:noAutofit/>
          </a:bodyPr>
          <a:lstStyle/>
          <a:p>
            <a:pPr algn="ctr"/>
            <a:endParaRPr lang="en-US" sz="1000" b="1" dirty="0" smtClean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PROJECT OVERIVEW</a:t>
            </a:r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endParaRPr lang="en-US" sz="1400" baseline="0" dirty="0" smtClean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</a:rPr>
              <a:t>ANALYSIS 1:</a:t>
            </a:r>
          </a:p>
          <a:p>
            <a:pPr algn="ctr"/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</a:rPr>
              <a:t>STRUCTURAL RE-DESIGN</a:t>
            </a:r>
          </a:p>
          <a:p>
            <a:pPr algn="ctr"/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ANALYSIS 2:</a:t>
            </a: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CONTROLS</a:t>
            </a:r>
          </a:p>
          <a:p>
            <a:pPr algn="ctr"/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ANALYSIS 3:</a:t>
            </a: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GREYWATER</a:t>
            </a:r>
          </a:p>
          <a:p>
            <a:pPr algn="ctr"/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="1" baseline="0" dirty="0" smtClean="0">
                <a:solidFill>
                  <a:schemeClr val="bg1"/>
                </a:solidFill>
                <a:latin typeface="+mj-lt"/>
              </a:rPr>
              <a:t>CRITICAL</a:t>
            </a:r>
            <a:r>
              <a:rPr lang="en-US" sz="1400" b="1" dirty="0" smtClean="0">
                <a:solidFill>
                  <a:schemeClr val="bg1"/>
                </a:solidFill>
                <a:latin typeface="+mj-lt"/>
              </a:rPr>
              <a:t> INDUSTRY RESEARCH:</a:t>
            </a:r>
            <a:endParaRPr lang="en-US" sz="1400" b="1" baseline="0" dirty="0" smtClean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1400" b="1" baseline="0" dirty="0" smtClean="0">
                <a:solidFill>
                  <a:schemeClr val="bg1"/>
                </a:solidFill>
                <a:latin typeface="+mj-lt"/>
              </a:rPr>
              <a:t>“GREENING” OF HOTELS</a:t>
            </a:r>
          </a:p>
          <a:p>
            <a:pPr algn="ctr"/>
            <a:endParaRPr lang="en-US" sz="140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CONCLUSION</a:t>
            </a:r>
          </a:p>
        </p:txBody>
      </p:sp>
      <p:sp>
        <p:nvSpPr>
          <p:cNvPr id="11" name="Content Placeholder 6"/>
          <p:cNvSpPr txBox="1">
            <a:spLocks/>
          </p:cNvSpPr>
          <p:nvPr/>
        </p:nvSpPr>
        <p:spPr>
          <a:xfrm>
            <a:off x="3886200" y="3962400"/>
            <a:ext cx="2667000" cy="457200"/>
          </a:xfrm>
          <a:prstGeom prst="rect">
            <a:avLst/>
          </a:prstGeom>
          <a:solidFill>
            <a:schemeClr val="accent4"/>
          </a:solidFill>
        </p:spPr>
        <p:txBody>
          <a:bodyPr vert="horz">
            <a:normAutofit fontScale="55000" lnSpcReduction="20000"/>
          </a:bodyPr>
          <a:lstStyle/>
          <a:p>
            <a:pPr marL="320040" marR="0" lvl="0" indent="-320040" algn="ctr" defTabSz="914400" rtl="0" eaLnBrk="1" fontAlgn="auto" latinLnBrk="0" hangingPunct="1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en-US" sz="4000" i="1" dirty="0" smtClean="0">
                <a:solidFill>
                  <a:schemeClr val="bg1"/>
                </a:solidFill>
                <a:latin typeface="Calibri" pitchFamily="34" charset="0"/>
              </a:rPr>
              <a:t>Survey Results: Both</a:t>
            </a:r>
            <a:endParaRPr kumimoji="0" lang="en-US" sz="4000" b="0" i="1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endParaRPr kumimoji="0" lang="en-US" sz="1800" b="0" i="1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endParaRPr kumimoji="0" lang="en-US" sz="1800" b="0" i="1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endParaRPr kumimoji="0" lang="en-US" sz="1800" b="0" i="1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endParaRPr kumimoji="0" lang="en-US" sz="29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2" name="Content Placeholder 1"/>
          <p:cNvSpPr txBox="1">
            <a:spLocks/>
          </p:cNvSpPr>
          <p:nvPr/>
        </p:nvSpPr>
        <p:spPr>
          <a:xfrm>
            <a:off x="1447800" y="4495800"/>
            <a:ext cx="3657600" cy="1600200"/>
          </a:xfrm>
          <a:prstGeom prst="rect">
            <a:avLst/>
          </a:prstGeom>
          <a:noFill/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Easy Installation</a:t>
            </a:r>
            <a:r>
              <a:rPr kumimoji="0" lang="en-US" sz="1800" b="0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for Stud Cavities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3" name="Content Placeholder 8"/>
          <p:cNvSpPr txBox="1">
            <a:spLocks/>
          </p:cNvSpPr>
          <p:nvPr/>
        </p:nvSpPr>
        <p:spPr>
          <a:xfrm>
            <a:off x="5257800" y="4495800"/>
            <a:ext cx="3429000" cy="1600200"/>
          </a:xfrm>
          <a:prstGeom prst="rect">
            <a:avLst/>
          </a:prstGeom>
          <a:noFill/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Equivalent Life Cost</a:t>
            </a: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lang="en-US" i="1" dirty="0" smtClean="0">
                <a:latin typeface="Calibri" pitchFamily="34" charset="0"/>
              </a:rPr>
              <a:t>Better Thermal Performance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http://www.retroplatesystem.com/projectimages/integral.jpg"/>
          <p:cNvPicPr>
            <a:picLocks noChangeAspect="1" noChangeArrowheads="1"/>
          </p:cNvPicPr>
          <p:nvPr/>
        </p:nvPicPr>
        <p:blipFill>
          <a:blip r:embed="rId2" r:link="rId3">
            <a:lum bright="70000" contrast="-70000"/>
          </a:blip>
          <a:srcRect/>
          <a:stretch>
            <a:fillRect/>
          </a:stretch>
        </p:blipFill>
        <p:spPr bwMode="auto">
          <a:xfrm>
            <a:off x="1353558" y="2122599"/>
            <a:ext cx="4285242" cy="267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8371" name="Picture 3" descr="http://www.retroplatesystem.com/projectimages/resmosaic.jpg"/>
          <p:cNvPicPr>
            <a:picLocks noChangeAspect="1" noChangeArrowheads="1"/>
          </p:cNvPicPr>
          <p:nvPr/>
        </p:nvPicPr>
        <p:blipFill>
          <a:blip r:embed="rId4" r:link="rId5">
            <a:lum bright="70000" contrast="-70000"/>
          </a:blip>
          <a:srcRect/>
          <a:stretch>
            <a:fillRect/>
          </a:stretch>
        </p:blipFill>
        <p:spPr bwMode="auto">
          <a:xfrm>
            <a:off x="4765723" y="3686175"/>
            <a:ext cx="4225877" cy="263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Materials &amp;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2"/>
          </p:nvPr>
        </p:nvSpPr>
        <p:spPr>
          <a:xfrm>
            <a:off x="1447800" y="2133600"/>
            <a:ext cx="3657600" cy="1752600"/>
          </a:xfrm>
        </p:spPr>
        <p:txBody>
          <a:bodyPr>
            <a:normAutofit/>
          </a:bodyPr>
          <a:lstStyle/>
          <a:p>
            <a:r>
              <a:rPr lang="en-US" sz="1800" dirty="0" smtClean="0"/>
              <a:t>Add Grout and Tile</a:t>
            </a:r>
          </a:p>
          <a:p>
            <a:r>
              <a:rPr lang="en-US" sz="1800" dirty="0" smtClean="0"/>
              <a:t>Higher Installation Cost</a:t>
            </a:r>
          </a:p>
          <a:p>
            <a:pPr lvl="0"/>
            <a:r>
              <a:rPr lang="en-US" sz="1800" dirty="0" smtClean="0"/>
              <a:t>Multiple Colors and Patterns</a:t>
            </a:r>
          </a:p>
          <a:p>
            <a:endParaRPr lang="en-US" sz="18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4"/>
          </p:nvPr>
        </p:nvSpPr>
        <p:spPr>
          <a:xfrm>
            <a:off x="5257800" y="2133600"/>
            <a:ext cx="3429000" cy="1752600"/>
          </a:xfrm>
        </p:spPr>
        <p:txBody>
          <a:bodyPr/>
          <a:lstStyle/>
          <a:p>
            <a:r>
              <a:rPr lang="en-US" sz="1800" dirty="0" smtClean="0"/>
              <a:t>Sand and Polish Existing Concrete Floor</a:t>
            </a:r>
          </a:p>
          <a:p>
            <a:r>
              <a:rPr lang="en-US" sz="1800" dirty="0" smtClean="0"/>
              <a:t>Can be Stained and Patterned</a:t>
            </a:r>
            <a:endParaRPr lang="en-US" sz="18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smtClean="0"/>
              <a:t>RESIDENCE INN by MARRIOTT</a:t>
            </a:r>
            <a:endParaRPr lang="en-US" dirty="0" smtClean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"/>
          </p:nvPr>
        </p:nvSpPr>
        <p:spPr>
          <a:xfrm>
            <a:off x="1447800" y="1600200"/>
            <a:ext cx="3657600" cy="411480"/>
          </a:xfrm>
        </p:spPr>
        <p:txBody>
          <a:bodyPr/>
          <a:lstStyle/>
          <a:p>
            <a:pPr algn="ctr"/>
            <a:r>
              <a:rPr lang="en-US" dirty="0" smtClean="0"/>
              <a:t>Ceramic Tile Flooring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5257800" y="1600200"/>
            <a:ext cx="3505200" cy="41148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Polished Concrete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i="1" smtClean="0"/>
              <a:t>Julia Phillips              Senior Thesis 2008            Construction Management</a:t>
            </a:r>
            <a:endParaRPr lang="en-US" i="1" dirty="0"/>
          </a:p>
        </p:txBody>
      </p:sp>
      <p:sp>
        <p:nvSpPr>
          <p:cNvPr id="9" name="TextBox 8"/>
          <p:cNvSpPr txBox="1"/>
          <p:nvPr/>
        </p:nvSpPr>
        <p:spPr>
          <a:xfrm>
            <a:off x="0" y="1600200"/>
            <a:ext cx="1295400" cy="4648200"/>
          </a:xfrm>
          <a:prstGeom prst="rect">
            <a:avLst/>
          </a:prstGeom>
          <a:gradFill flip="none" rotWithShape="1">
            <a:gsLst>
              <a:gs pos="0">
                <a:srgbClr val="777AFD">
                  <a:shade val="30000"/>
                  <a:satMod val="115000"/>
                </a:srgbClr>
              </a:gs>
              <a:gs pos="50000">
                <a:srgbClr val="777AFD">
                  <a:shade val="67500"/>
                  <a:satMod val="115000"/>
                </a:srgbClr>
              </a:gs>
              <a:gs pos="100000">
                <a:srgbClr val="777AFD">
                  <a:shade val="100000"/>
                  <a:satMod val="115000"/>
                </a:srgbClr>
              </a:gs>
            </a:gsLst>
            <a:lin ang="0" scaled="1"/>
            <a:tileRect/>
          </a:gradFill>
          <a:ln w="38100">
            <a:noFill/>
          </a:ln>
        </p:spPr>
        <p:txBody>
          <a:bodyPr wrap="square" rtlCol="0">
            <a:noAutofit/>
          </a:bodyPr>
          <a:lstStyle/>
          <a:p>
            <a:pPr algn="ctr"/>
            <a:endParaRPr lang="en-US" sz="1000" b="1" dirty="0" smtClean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PROJECT OVERIVEW</a:t>
            </a:r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endParaRPr lang="en-US" sz="1400" baseline="0" dirty="0" smtClean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</a:rPr>
              <a:t>ANALYSIS 1:</a:t>
            </a:r>
          </a:p>
          <a:p>
            <a:pPr algn="ctr"/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</a:rPr>
              <a:t>STRUCTURAL RE-DESIGN</a:t>
            </a:r>
          </a:p>
          <a:p>
            <a:pPr algn="ctr"/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ANALYSIS 2:</a:t>
            </a: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CONTROLS</a:t>
            </a:r>
          </a:p>
          <a:p>
            <a:pPr algn="ctr"/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ANALYSIS 3:</a:t>
            </a: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GREYWATER</a:t>
            </a:r>
          </a:p>
          <a:p>
            <a:pPr algn="ctr"/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="1" baseline="0" dirty="0" smtClean="0">
                <a:solidFill>
                  <a:schemeClr val="bg1"/>
                </a:solidFill>
                <a:latin typeface="+mj-lt"/>
              </a:rPr>
              <a:t>CRITICAL</a:t>
            </a:r>
            <a:r>
              <a:rPr lang="en-US" sz="1400" b="1" dirty="0" smtClean="0">
                <a:solidFill>
                  <a:schemeClr val="bg1"/>
                </a:solidFill>
                <a:latin typeface="+mj-lt"/>
              </a:rPr>
              <a:t> INDUSTRY RESEARCH:</a:t>
            </a:r>
            <a:endParaRPr lang="en-US" sz="1400" b="1" baseline="0" dirty="0" smtClean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1400" b="1" baseline="0" dirty="0" smtClean="0">
                <a:solidFill>
                  <a:schemeClr val="bg1"/>
                </a:solidFill>
                <a:latin typeface="+mj-lt"/>
              </a:rPr>
              <a:t>“GREENING” OF HOTELS</a:t>
            </a:r>
          </a:p>
          <a:p>
            <a:pPr algn="ctr"/>
            <a:endParaRPr lang="en-US" sz="140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CONCLUSION</a:t>
            </a:r>
          </a:p>
        </p:txBody>
      </p:sp>
      <p:sp>
        <p:nvSpPr>
          <p:cNvPr id="10" name="Content Placeholder 6"/>
          <p:cNvSpPr txBox="1">
            <a:spLocks/>
          </p:cNvSpPr>
          <p:nvPr/>
        </p:nvSpPr>
        <p:spPr>
          <a:xfrm>
            <a:off x="3048000" y="3581400"/>
            <a:ext cx="4267200" cy="457200"/>
          </a:xfrm>
          <a:prstGeom prst="rect">
            <a:avLst/>
          </a:prstGeom>
          <a:solidFill>
            <a:schemeClr val="accent4"/>
          </a:solidFill>
        </p:spPr>
        <p:txBody>
          <a:bodyPr vert="horz">
            <a:normAutofit fontScale="55000" lnSpcReduction="20000"/>
          </a:bodyPr>
          <a:lstStyle/>
          <a:p>
            <a:pPr marL="320040" marR="0" lvl="0" indent="-320040" algn="ctr" defTabSz="914400" rtl="0" eaLnBrk="1" fontAlgn="auto" latinLnBrk="0" hangingPunct="1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en-US" sz="4000" i="1" dirty="0" smtClean="0">
                <a:solidFill>
                  <a:schemeClr val="bg1"/>
                </a:solidFill>
                <a:latin typeface="Calibri" pitchFamily="34" charset="0"/>
              </a:rPr>
              <a:t>Survey Results: Polished Concrete</a:t>
            </a:r>
            <a:endParaRPr kumimoji="0" lang="en-US" sz="4000" b="0" i="1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endParaRPr kumimoji="0" lang="en-US" sz="1800" b="0" i="1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endParaRPr kumimoji="0" lang="en-US" sz="29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447800" y="4114800"/>
            <a:ext cx="3657600" cy="1752600"/>
          </a:xfrm>
          <a:prstGeom prst="rect">
            <a:avLst/>
          </a:prstGeom>
          <a:noFill/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Long</a:t>
            </a:r>
            <a:r>
              <a:rPr kumimoji="0" lang="en-US" sz="1800" b="0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Life Cost</a:t>
            </a: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lang="en-US" i="1" dirty="0" smtClean="0">
                <a:latin typeface="Calibri" pitchFamily="34" charset="0"/>
              </a:rPr>
              <a:t>Difficult to Repair need </a:t>
            </a:r>
            <a:r>
              <a:rPr kumimoji="0" lang="en-US" sz="1800" b="0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Skilled Labor</a:t>
            </a: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lang="en-US" i="1" dirty="0" smtClean="0">
                <a:latin typeface="Calibri" pitchFamily="34" charset="0"/>
              </a:rPr>
              <a:t>Architectural Appeal</a:t>
            </a:r>
            <a:endParaRPr kumimoji="0" lang="en-US" sz="1800" b="0" i="1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2" name="Content Placeholder 3"/>
          <p:cNvSpPr txBox="1">
            <a:spLocks/>
          </p:cNvSpPr>
          <p:nvPr/>
        </p:nvSpPr>
        <p:spPr>
          <a:xfrm>
            <a:off x="5257800" y="4114800"/>
            <a:ext cx="3429000" cy="1752600"/>
          </a:xfrm>
          <a:prstGeom prst="rect">
            <a:avLst/>
          </a:prstGeom>
          <a:noFill/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Lower </a:t>
            </a:r>
            <a:r>
              <a:rPr lang="en-US" i="1" noProof="0" dirty="0" smtClean="0">
                <a:latin typeface="Calibri" pitchFamily="34" charset="0"/>
              </a:rPr>
              <a:t>U</a:t>
            </a: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pfront</a:t>
            </a:r>
            <a:r>
              <a:rPr kumimoji="0" lang="en-US" sz="1800" b="0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Cost</a:t>
            </a: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kumimoji="0" lang="en-US" sz="1800" b="0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Longer Product Life</a:t>
            </a: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lang="en-US" i="1" baseline="0" dirty="0" smtClean="0">
                <a:latin typeface="Calibri" pitchFamily="34" charset="0"/>
              </a:rPr>
              <a:t>“Good Savings and</a:t>
            </a:r>
            <a:r>
              <a:rPr lang="en-US" i="1" dirty="0" smtClean="0">
                <a:latin typeface="Calibri" pitchFamily="34" charset="0"/>
              </a:rPr>
              <a:t> a Durable Solution”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Materials &amp; Systems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smtClean="0"/>
              <a:t>RESIDENCE INN by MARRIOTT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"/>
          </p:nvPr>
        </p:nvSpPr>
        <p:spPr>
          <a:xfrm>
            <a:off x="1447800" y="1600200"/>
            <a:ext cx="3733800" cy="1371600"/>
          </a:xfrm>
        </p:spPr>
        <p:txBody>
          <a:bodyPr>
            <a:noAutofit/>
          </a:bodyPr>
          <a:lstStyle/>
          <a:p>
            <a:pPr algn="ctr"/>
            <a:r>
              <a:rPr lang="en-US" sz="2800" dirty="0" smtClean="0"/>
              <a:t>Survey Results: </a:t>
            </a:r>
          </a:p>
          <a:p>
            <a:pPr algn="ctr"/>
            <a:r>
              <a:rPr lang="en-US" sz="2800" dirty="0" smtClean="0"/>
              <a:t>Programmed Networked A/C units</a:t>
            </a:r>
            <a:endParaRPr lang="en-US" sz="280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5257800" y="1600200"/>
            <a:ext cx="3733800" cy="1371600"/>
          </a:xfrm>
        </p:spPr>
        <p:txBody>
          <a:bodyPr>
            <a:noAutofit/>
          </a:bodyPr>
          <a:lstStyle/>
          <a:p>
            <a:pPr algn="ctr"/>
            <a:r>
              <a:rPr lang="en-US" sz="2800" dirty="0" smtClean="0"/>
              <a:t>Survey Results:</a:t>
            </a:r>
          </a:p>
          <a:p>
            <a:pPr algn="ctr"/>
            <a:r>
              <a:rPr lang="en-US" sz="2800" dirty="0" smtClean="0"/>
              <a:t>Constructed Wetlands Greywater</a:t>
            </a:r>
            <a:endParaRPr lang="en-US" sz="28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i="1" smtClean="0"/>
              <a:t>Julia Phillips              Senior Thesis 2008            Construction Management</a:t>
            </a:r>
            <a:endParaRPr lang="en-US" i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1600200"/>
            <a:ext cx="1295400" cy="4648200"/>
          </a:xfrm>
          <a:prstGeom prst="rect">
            <a:avLst/>
          </a:prstGeom>
          <a:gradFill flip="none" rotWithShape="1">
            <a:gsLst>
              <a:gs pos="0">
                <a:srgbClr val="777AFD">
                  <a:shade val="30000"/>
                  <a:satMod val="115000"/>
                </a:srgbClr>
              </a:gs>
              <a:gs pos="50000">
                <a:srgbClr val="777AFD">
                  <a:shade val="67500"/>
                  <a:satMod val="115000"/>
                </a:srgbClr>
              </a:gs>
              <a:gs pos="100000">
                <a:srgbClr val="777AFD">
                  <a:shade val="100000"/>
                  <a:satMod val="115000"/>
                </a:srgbClr>
              </a:gs>
            </a:gsLst>
            <a:lin ang="0" scaled="1"/>
            <a:tileRect/>
          </a:gradFill>
          <a:ln w="38100">
            <a:noFill/>
          </a:ln>
        </p:spPr>
        <p:txBody>
          <a:bodyPr wrap="square" rtlCol="0">
            <a:noAutofit/>
          </a:bodyPr>
          <a:lstStyle/>
          <a:p>
            <a:pPr algn="ctr"/>
            <a:endParaRPr lang="en-US" sz="1000" b="1" dirty="0" smtClean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PROJECT OVERIVEW</a:t>
            </a:r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endParaRPr lang="en-US" sz="1400" baseline="0" dirty="0" smtClean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</a:rPr>
              <a:t>ANALYSIS 1:</a:t>
            </a:r>
          </a:p>
          <a:p>
            <a:pPr algn="ctr"/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</a:rPr>
              <a:t>STRUCTURAL RE-DESIGN</a:t>
            </a:r>
          </a:p>
          <a:p>
            <a:pPr algn="ctr"/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ANALYSIS 2:</a:t>
            </a: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CONTROLS</a:t>
            </a:r>
          </a:p>
          <a:p>
            <a:pPr algn="ctr"/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ANALYSIS 3:</a:t>
            </a: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GREYWATER</a:t>
            </a:r>
          </a:p>
          <a:p>
            <a:pPr algn="ctr"/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="1" baseline="0" dirty="0" smtClean="0">
                <a:solidFill>
                  <a:schemeClr val="bg1"/>
                </a:solidFill>
                <a:latin typeface="+mj-lt"/>
              </a:rPr>
              <a:t>CRITICAL</a:t>
            </a:r>
            <a:r>
              <a:rPr lang="en-US" sz="1400" b="1" dirty="0" smtClean="0">
                <a:solidFill>
                  <a:schemeClr val="bg1"/>
                </a:solidFill>
                <a:latin typeface="+mj-lt"/>
              </a:rPr>
              <a:t> INDUSTRY RESEARCH:</a:t>
            </a:r>
            <a:endParaRPr lang="en-US" sz="1400" b="1" baseline="0" dirty="0" smtClean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1400" b="1" baseline="0" dirty="0" smtClean="0">
                <a:solidFill>
                  <a:schemeClr val="bg1"/>
                </a:solidFill>
                <a:latin typeface="+mj-lt"/>
              </a:rPr>
              <a:t>“GREENING” OF HOTELS</a:t>
            </a:r>
          </a:p>
          <a:p>
            <a:pPr algn="ctr"/>
            <a:endParaRPr lang="en-US" sz="140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CONCLUSION</a:t>
            </a:r>
          </a:p>
        </p:txBody>
      </p:sp>
      <p:pic>
        <p:nvPicPr>
          <p:cNvPr id="50178" name="Picture 2" descr="Greywater 2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 b="13425"/>
          <a:stretch>
            <a:fillRect/>
          </a:stretch>
        </p:blipFill>
        <p:spPr bwMode="auto">
          <a:xfrm>
            <a:off x="4419599" y="3657600"/>
            <a:ext cx="4366009" cy="264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0177" name="Picture 1" descr="DNT-T103/H103B"/>
          <p:cNvPicPr>
            <a:picLocks noChangeAspect="1" noChangeArrowheads="1"/>
          </p:cNvPicPr>
          <p:nvPr/>
        </p:nvPicPr>
        <p:blipFill>
          <a:blip r:embed="rId3">
            <a:lum bright="70000" contrast="-70000"/>
          </a:blip>
          <a:srcRect l="17241" t="2856" r="20690" b="3348"/>
          <a:stretch>
            <a:fillRect/>
          </a:stretch>
        </p:blipFill>
        <p:spPr bwMode="auto">
          <a:xfrm>
            <a:off x="2514600" y="3048000"/>
            <a:ext cx="2114026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" name="Content Placeholder 1"/>
          <p:cNvSpPr>
            <a:spLocks noGrp="1"/>
          </p:cNvSpPr>
          <p:nvPr>
            <p:ph sz="quarter" idx="2"/>
          </p:nvPr>
        </p:nvSpPr>
        <p:spPr>
          <a:xfrm>
            <a:off x="1447800" y="3093720"/>
            <a:ext cx="3733800" cy="990600"/>
          </a:xfrm>
        </p:spPr>
        <p:txBody>
          <a:bodyPr>
            <a:normAutofit fontScale="92500"/>
          </a:bodyPr>
          <a:lstStyle/>
          <a:p>
            <a:r>
              <a:rPr lang="en-US" sz="2400" dirty="0" smtClean="0"/>
              <a:t>Higher Upfront Cost justified by Energy Savings</a:t>
            </a:r>
            <a:endParaRPr lang="en-US" sz="2400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>
          <a:xfrm>
            <a:off x="5257800" y="3093720"/>
            <a:ext cx="3733800" cy="2011680"/>
          </a:xfrm>
        </p:spPr>
        <p:txBody>
          <a:bodyPr>
            <a:noAutofit/>
          </a:bodyPr>
          <a:lstStyle/>
          <a:p>
            <a:r>
              <a:rPr lang="en-US" sz="2400" dirty="0" smtClean="0"/>
              <a:t>Water savings outweighed Upfront Cost</a:t>
            </a:r>
          </a:p>
          <a:p>
            <a:r>
              <a:rPr lang="en-US" sz="2400" dirty="0" smtClean="0"/>
              <a:t>Need Proper Design, Installation, and Maintenance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>
          <a:xfrm>
            <a:off x="1447800" y="1600200"/>
            <a:ext cx="7620000" cy="46482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Calibri" pitchFamily="34" charset="0"/>
              </a:rPr>
              <a:t>CM @ Risk w/ GMP → Traditional Design – Bid – Build </a:t>
            </a:r>
          </a:p>
          <a:p>
            <a:r>
              <a:rPr lang="en-US" sz="2400" dirty="0" smtClean="0">
                <a:latin typeface="Calibri" pitchFamily="34" charset="0"/>
              </a:rPr>
              <a:t>MEP → Design – Build </a:t>
            </a:r>
            <a:endParaRPr lang="en-US" sz="2400" dirty="0">
              <a:latin typeface="Calibri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RESIDENCE INN by MARRIOTT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Delivery Method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i="1" smtClean="0"/>
              <a:t>Julia Phillips              Senior Thesis 2008            Construction Management</a:t>
            </a:r>
            <a:endParaRPr lang="en-US" i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1600200"/>
            <a:ext cx="1295400" cy="4648200"/>
          </a:xfrm>
          <a:prstGeom prst="rect">
            <a:avLst/>
          </a:prstGeom>
          <a:gradFill flip="none" rotWithShape="1">
            <a:gsLst>
              <a:gs pos="0">
                <a:srgbClr val="777AFD">
                  <a:shade val="30000"/>
                  <a:satMod val="115000"/>
                </a:srgbClr>
              </a:gs>
              <a:gs pos="50000">
                <a:srgbClr val="777AFD">
                  <a:shade val="67500"/>
                  <a:satMod val="115000"/>
                </a:srgbClr>
              </a:gs>
              <a:gs pos="100000">
                <a:srgbClr val="777AFD">
                  <a:shade val="100000"/>
                  <a:satMod val="115000"/>
                </a:srgbClr>
              </a:gs>
            </a:gsLst>
            <a:lin ang="0" scaled="1"/>
            <a:tileRect/>
          </a:gradFill>
          <a:ln w="38100">
            <a:noFill/>
          </a:ln>
        </p:spPr>
        <p:txBody>
          <a:bodyPr wrap="square" rtlCol="0">
            <a:noAutofit/>
          </a:bodyPr>
          <a:lstStyle/>
          <a:p>
            <a:pPr algn="ctr"/>
            <a:endParaRPr lang="en-US" sz="1000" b="1" dirty="0" smtClean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1400" b="1" dirty="0" smtClean="0">
                <a:solidFill>
                  <a:schemeClr val="bg1"/>
                </a:solidFill>
                <a:latin typeface="+mj-lt"/>
              </a:rPr>
              <a:t>PROJECT OVERIVEW</a:t>
            </a:r>
            <a:endParaRPr lang="en-US" sz="1400" b="1" baseline="0" dirty="0" smtClean="0">
              <a:solidFill>
                <a:schemeClr val="bg1"/>
              </a:solidFill>
              <a:latin typeface="+mj-lt"/>
            </a:endParaRPr>
          </a:p>
          <a:p>
            <a:pPr algn="ctr"/>
            <a:endParaRPr lang="en-US" sz="1400" baseline="0" dirty="0" smtClean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</a:rPr>
              <a:t>ANALYSIS 1:</a:t>
            </a:r>
          </a:p>
          <a:p>
            <a:pPr algn="ctr"/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</a:rPr>
              <a:t>STRUCTURAL RE-DESIGN</a:t>
            </a:r>
          </a:p>
          <a:p>
            <a:pPr algn="ctr"/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ANALYSIS 2:</a:t>
            </a: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CONTROLS</a:t>
            </a:r>
          </a:p>
          <a:p>
            <a:pPr algn="ctr"/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ANALYSIS 3:</a:t>
            </a: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GREYWATER</a:t>
            </a:r>
          </a:p>
          <a:p>
            <a:pPr algn="ctr"/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CRITICAL</a:t>
            </a:r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 INDUSTRY RESEARCH:</a:t>
            </a:r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“GREENING” OF HOTELS</a:t>
            </a:r>
          </a:p>
          <a:p>
            <a:pPr algn="ctr"/>
            <a:endParaRPr lang="en-US" sz="140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CONCLUSION</a:t>
            </a:r>
          </a:p>
        </p:txBody>
      </p:sp>
      <p:pic>
        <p:nvPicPr>
          <p:cNvPr id="1026" name="Diagram 1"/>
          <p:cNvPicPr>
            <a:picLocks noChangeArrowheads="1"/>
          </p:cNvPicPr>
          <p:nvPr/>
        </p:nvPicPr>
        <p:blipFill>
          <a:blip r:embed="rId2"/>
          <a:srcRect t="-6674" b="-8833"/>
          <a:stretch>
            <a:fillRect/>
          </a:stretch>
        </p:blipFill>
        <p:spPr bwMode="auto">
          <a:xfrm>
            <a:off x="2286000" y="2286000"/>
            <a:ext cx="5791200" cy="437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>
          <a:xfrm>
            <a:off x="1371600" y="1600200"/>
            <a:ext cx="4343400" cy="4648200"/>
          </a:xfrm>
        </p:spPr>
        <p:txBody>
          <a:bodyPr>
            <a:normAutofit/>
          </a:bodyPr>
          <a:lstStyle/>
          <a:p>
            <a:r>
              <a:rPr lang="en-US" sz="2000" dirty="0" smtClean="0">
                <a:latin typeface="Calibri" pitchFamily="34" charset="0"/>
              </a:rPr>
              <a:t>Architecture</a:t>
            </a:r>
          </a:p>
          <a:p>
            <a:pPr lvl="1"/>
            <a:r>
              <a:rPr lang="en-US" sz="1400" dirty="0" smtClean="0">
                <a:latin typeface="Calibri" pitchFamily="34" charset="0"/>
              </a:rPr>
              <a:t>Off-set exterior edge</a:t>
            </a:r>
          </a:p>
          <a:p>
            <a:pPr lvl="1"/>
            <a:r>
              <a:rPr lang="en-US" sz="1400" dirty="0" smtClean="0">
                <a:latin typeface="Calibri" pitchFamily="34" charset="0"/>
              </a:rPr>
              <a:t>Punch-out windows </a:t>
            </a:r>
          </a:p>
          <a:p>
            <a:pPr lvl="1"/>
            <a:r>
              <a:rPr lang="en-US" sz="1400" dirty="0" smtClean="0"/>
              <a:t>Brick and pre-cast façade with CMU back up</a:t>
            </a:r>
          </a:p>
          <a:p>
            <a:pPr lvl="1"/>
            <a:r>
              <a:rPr lang="en-US" sz="1400" dirty="0" smtClean="0">
                <a:latin typeface="Calibri" pitchFamily="34" charset="0"/>
              </a:rPr>
              <a:t>“Column of Light”</a:t>
            </a:r>
          </a:p>
          <a:p>
            <a:pPr lvl="1"/>
            <a:r>
              <a:rPr lang="en-US" sz="1400" dirty="0" smtClean="0">
                <a:latin typeface="Calibri" pitchFamily="34" charset="0"/>
              </a:rPr>
              <a:t>20 LEED points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RESIDENCE INN by MARRIOTT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Building Systems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i="1" smtClean="0"/>
              <a:t>Julia Phillips              Senior Thesis 2008            Construction Management</a:t>
            </a:r>
            <a:endParaRPr lang="en-US" i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1600200"/>
            <a:ext cx="1295400" cy="4648200"/>
          </a:xfrm>
          <a:prstGeom prst="rect">
            <a:avLst/>
          </a:prstGeom>
          <a:gradFill flip="none" rotWithShape="1">
            <a:gsLst>
              <a:gs pos="0">
                <a:srgbClr val="777AFD">
                  <a:shade val="30000"/>
                  <a:satMod val="115000"/>
                </a:srgbClr>
              </a:gs>
              <a:gs pos="50000">
                <a:srgbClr val="777AFD">
                  <a:shade val="67500"/>
                  <a:satMod val="115000"/>
                </a:srgbClr>
              </a:gs>
              <a:gs pos="100000">
                <a:srgbClr val="777AFD">
                  <a:shade val="100000"/>
                  <a:satMod val="115000"/>
                </a:srgbClr>
              </a:gs>
            </a:gsLst>
            <a:lin ang="0" scaled="1"/>
            <a:tileRect/>
          </a:gradFill>
          <a:ln w="38100">
            <a:noFill/>
          </a:ln>
        </p:spPr>
        <p:txBody>
          <a:bodyPr wrap="square" rtlCol="0">
            <a:noAutofit/>
          </a:bodyPr>
          <a:lstStyle/>
          <a:p>
            <a:pPr algn="ctr"/>
            <a:endParaRPr lang="en-US" sz="1000" b="1" dirty="0" smtClean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1400" b="1" dirty="0" smtClean="0">
                <a:solidFill>
                  <a:schemeClr val="bg1"/>
                </a:solidFill>
                <a:latin typeface="+mj-lt"/>
              </a:rPr>
              <a:t>PROJECT OVERIVEW</a:t>
            </a:r>
            <a:endParaRPr lang="en-US" sz="1400" b="1" baseline="0" dirty="0" smtClean="0">
              <a:solidFill>
                <a:schemeClr val="bg1"/>
              </a:solidFill>
              <a:latin typeface="+mj-lt"/>
            </a:endParaRPr>
          </a:p>
          <a:p>
            <a:pPr algn="ctr"/>
            <a:endParaRPr lang="en-US" sz="1400" baseline="0" dirty="0" smtClean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</a:rPr>
              <a:t>ANALYSIS 1:</a:t>
            </a:r>
          </a:p>
          <a:p>
            <a:pPr algn="ctr"/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</a:rPr>
              <a:t>STRUCTURAL RE-DESIGN</a:t>
            </a:r>
          </a:p>
          <a:p>
            <a:pPr algn="ctr"/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ANALYSIS 2:</a:t>
            </a: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CONTROLS</a:t>
            </a:r>
          </a:p>
          <a:p>
            <a:pPr algn="ctr"/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ANALYSIS 3:</a:t>
            </a: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GREYWATER</a:t>
            </a:r>
          </a:p>
          <a:p>
            <a:pPr algn="ctr"/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CRITICAL</a:t>
            </a:r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 INDUSTRY RESEARCH:</a:t>
            </a:r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“GREENING” OF HOTELS</a:t>
            </a:r>
          </a:p>
          <a:p>
            <a:pPr algn="ctr"/>
            <a:endParaRPr lang="en-US" sz="140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CONCLUSION</a:t>
            </a:r>
          </a:p>
        </p:txBody>
      </p:sp>
      <p:pic>
        <p:nvPicPr>
          <p:cNvPr id="9" name="Picture 8" descr="Southeast_-_6.jpg"/>
          <p:cNvPicPr>
            <a:picLocks noChangeAspect="1"/>
          </p:cNvPicPr>
          <p:nvPr/>
        </p:nvPicPr>
        <p:blipFill>
          <a:blip r:embed="rId2" cstate="print"/>
          <a:srcRect l="2326" t="8695" r="6977" b="3495"/>
          <a:stretch>
            <a:fillRect/>
          </a:stretch>
        </p:blipFill>
        <p:spPr>
          <a:xfrm>
            <a:off x="3657600" y="3106615"/>
            <a:ext cx="2438400" cy="3141785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8" name="Picture 7" descr="Picture_1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62600" y="1824064"/>
            <a:ext cx="3352800" cy="2519336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latin typeface="Calibri" pitchFamily="34" charset="0"/>
              </a:rPr>
              <a:t>Structural</a:t>
            </a:r>
          </a:p>
          <a:p>
            <a:pPr lvl="1"/>
            <a:r>
              <a:rPr lang="en-US" sz="1600" dirty="0" smtClean="0">
                <a:latin typeface="Calibri" pitchFamily="34" charset="0"/>
              </a:rPr>
              <a:t>3’ Mat slab - Foundation</a:t>
            </a:r>
          </a:p>
          <a:p>
            <a:pPr lvl="1"/>
            <a:r>
              <a:rPr lang="en-US" sz="1600" dirty="0" smtClean="0">
                <a:latin typeface="Calibri" pitchFamily="34" charset="0"/>
              </a:rPr>
              <a:t>8” CIP slab with drop panels - Garage</a:t>
            </a:r>
          </a:p>
          <a:p>
            <a:pPr lvl="1"/>
            <a:r>
              <a:rPr lang="en-US" sz="1600" dirty="0" smtClean="0">
                <a:latin typeface="Calibri" pitchFamily="34" charset="0"/>
              </a:rPr>
              <a:t>7.5” post-tensioned floor slabs - Tower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RESIDENCE INN by MARRIOTT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Building Systems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i="1" smtClean="0"/>
              <a:t>Julia Phillips              Senior Thesis 2008            Construction Management</a:t>
            </a:r>
            <a:endParaRPr lang="en-US" i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1600200"/>
            <a:ext cx="1295400" cy="4648200"/>
          </a:xfrm>
          <a:prstGeom prst="rect">
            <a:avLst/>
          </a:prstGeom>
          <a:gradFill flip="none" rotWithShape="1">
            <a:gsLst>
              <a:gs pos="0">
                <a:srgbClr val="777AFD">
                  <a:shade val="30000"/>
                  <a:satMod val="115000"/>
                </a:srgbClr>
              </a:gs>
              <a:gs pos="50000">
                <a:srgbClr val="777AFD">
                  <a:shade val="67500"/>
                  <a:satMod val="115000"/>
                </a:srgbClr>
              </a:gs>
              <a:gs pos="100000">
                <a:srgbClr val="777AFD">
                  <a:shade val="100000"/>
                  <a:satMod val="115000"/>
                </a:srgbClr>
              </a:gs>
            </a:gsLst>
            <a:lin ang="0" scaled="1"/>
            <a:tileRect/>
          </a:gradFill>
          <a:ln w="38100">
            <a:noFill/>
          </a:ln>
        </p:spPr>
        <p:txBody>
          <a:bodyPr wrap="square" rtlCol="0">
            <a:noAutofit/>
          </a:bodyPr>
          <a:lstStyle/>
          <a:p>
            <a:pPr algn="ctr"/>
            <a:endParaRPr lang="en-US" sz="1000" b="1" dirty="0" smtClean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1400" b="1" dirty="0" smtClean="0">
                <a:solidFill>
                  <a:schemeClr val="bg1"/>
                </a:solidFill>
                <a:latin typeface="+mj-lt"/>
              </a:rPr>
              <a:t>PROJECT OVERIVEW</a:t>
            </a:r>
            <a:endParaRPr lang="en-US" sz="1400" b="1" baseline="0" dirty="0" smtClean="0">
              <a:solidFill>
                <a:schemeClr val="bg1"/>
              </a:solidFill>
              <a:latin typeface="+mj-lt"/>
            </a:endParaRPr>
          </a:p>
          <a:p>
            <a:pPr algn="ctr"/>
            <a:endParaRPr lang="en-US" sz="1400" baseline="0" dirty="0" smtClean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</a:rPr>
              <a:t>ANALYSIS 1:</a:t>
            </a:r>
          </a:p>
          <a:p>
            <a:pPr algn="ctr"/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</a:rPr>
              <a:t>STRUCTURAL RE-DESIGN</a:t>
            </a:r>
          </a:p>
          <a:p>
            <a:pPr algn="ctr"/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ANALYSIS 2:</a:t>
            </a: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CONTROLS</a:t>
            </a:r>
          </a:p>
          <a:p>
            <a:pPr algn="ctr"/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ANALYSIS 3:</a:t>
            </a: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GREYWATER</a:t>
            </a:r>
          </a:p>
          <a:p>
            <a:pPr algn="ctr"/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CRITICAL</a:t>
            </a:r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 INDUSTRY RESEARCH:</a:t>
            </a:r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“GREENING” OF HOTELS</a:t>
            </a:r>
          </a:p>
          <a:p>
            <a:pPr algn="ctr"/>
            <a:endParaRPr lang="en-US" sz="140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CONCLUSION</a:t>
            </a:r>
          </a:p>
        </p:txBody>
      </p:sp>
      <p:pic>
        <p:nvPicPr>
          <p:cNvPr id="7" name="Picture 6" descr="17.jpg"/>
          <p:cNvPicPr>
            <a:picLocks noChangeAspect="1"/>
          </p:cNvPicPr>
          <p:nvPr/>
        </p:nvPicPr>
        <p:blipFill>
          <a:blip r:embed="rId2" cstate="print"/>
          <a:srcRect l="3509" t="11700" b="4247"/>
          <a:stretch>
            <a:fillRect/>
          </a:stretch>
        </p:blipFill>
        <p:spPr>
          <a:xfrm>
            <a:off x="4218517" y="3124200"/>
            <a:ext cx="4773084" cy="3124200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8" name="Picture 7" descr="100_376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76400" y="3505200"/>
            <a:ext cx="3191806" cy="2398362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11" name="Picture 10" descr="12.jpg"/>
          <p:cNvPicPr>
            <a:picLocks noChangeAspect="1"/>
          </p:cNvPicPr>
          <p:nvPr/>
        </p:nvPicPr>
        <p:blipFill>
          <a:blip r:embed="rId4" cstate="print"/>
          <a:srcRect t="16034" b="7007"/>
          <a:stretch>
            <a:fillRect/>
          </a:stretch>
        </p:blipFill>
        <p:spPr>
          <a:xfrm>
            <a:off x="5486400" y="1600200"/>
            <a:ext cx="3426024" cy="1981200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1" name="Picture 33"/>
          <p:cNvPicPr>
            <a:picLocks noChangeAspect="1" noChangeArrowheads="1"/>
          </p:cNvPicPr>
          <p:nvPr/>
        </p:nvPicPr>
        <p:blipFill>
          <a:blip r:embed="rId2"/>
          <a:srcRect l="68750" t="35937" r="5625" b="8594"/>
          <a:stretch>
            <a:fillRect/>
          </a:stretch>
        </p:blipFill>
        <p:spPr bwMode="auto">
          <a:xfrm>
            <a:off x="2438400" y="1536700"/>
            <a:ext cx="5562600" cy="4816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RESIDENCE INN by MARRIOTT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Conditions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i="1" smtClean="0"/>
              <a:t>Julia Phillips              Senior Thesis 2008            Construction Management</a:t>
            </a:r>
            <a:endParaRPr lang="en-US" i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1600200"/>
            <a:ext cx="1295400" cy="4648200"/>
          </a:xfrm>
          <a:prstGeom prst="rect">
            <a:avLst/>
          </a:prstGeom>
          <a:gradFill flip="none" rotWithShape="1">
            <a:gsLst>
              <a:gs pos="0">
                <a:srgbClr val="777AFD">
                  <a:shade val="30000"/>
                  <a:satMod val="115000"/>
                </a:srgbClr>
              </a:gs>
              <a:gs pos="50000">
                <a:srgbClr val="777AFD">
                  <a:shade val="67500"/>
                  <a:satMod val="115000"/>
                </a:srgbClr>
              </a:gs>
              <a:gs pos="100000">
                <a:srgbClr val="777AFD">
                  <a:shade val="100000"/>
                  <a:satMod val="115000"/>
                </a:srgbClr>
              </a:gs>
            </a:gsLst>
            <a:lin ang="0" scaled="1"/>
            <a:tileRect/>
          </a:gradFill>
          <a:ln w="38100">
            <a:noFill/>
          </a:ln>
        </p:spPr>
        <p:txBody>
          <a:bodyPr wrap="square" rtlCol="0">
            <a:noAutofit/>
          </a:bodyPr>
          <a:lstStyle/>
          <a:p>
            <a:pPr algn="ctr"/>
            <a:endParaRPr lang="en-US" sz="1000" b="1" dirty="0" smtClean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1400" b="1" dirty="0" smtClean="0">
                <a:solidFill>
                  <a:schemeClr val="bg1"/>
                </a:solidFill>
                <a:latin typeface="+mj-lt"/>
              </a:rPr>
              <a:t>PROJECT OVERIVEW</a:t>
            </a:r>
            <a:endParaRPr lang="en-US" sz="1400" b="1" baseline="0" dirty="0" smtClean="0">
              <a:solidFill>
                <a:schemeClr val="bg1"/>
              </a:solidFill>
              <a:latin typeface="+mj-lt"/>
            </a:endParaRPr>
          </a:p>
          <a:p>
            <a:pPr algn="ctr"/>
            <a:endParaRPr lang="en-US" sz="1400" baseline="0" dirty="0" smtClean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</a:rPr>
              <a:t>ANALYSIS 1:</a:t>
            </a:r>
          </a:p>
          <a:p>
            <a:pPr algn="ctr"/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</a:rPr>
              <a:t>STRUCTURAL RE-DESIGN</a:t>
            </a:r>
          </a:p>
          <a:p>
            <a:pPr algn="ctr"/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ANALYSIS 2:</a:t>
            </a: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CONTROLS</a:t>
            </a:r>
          </a:p>
          <a:p>
            <a:pPr algn="ctr"/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ANALYSIS 3:</a:t>
            </a: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GREYWATER</a:t>
            </a:r>
          </a:p>
          <a:p>
            <a:pPr algn="ctr"/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CRITICAL</a:t>
            </a:r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 INDUSTRY RESEARCH:</a:t>
            </a:r>
            <a:endParaRPr lang="en-US" sz="1400" baseline="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“GREENING” OF HOTELS</a:t>
            </a:r>
          </a:p>
          <a:p>
            <a:pPr algn="ctr"/>
            <a:endParaRPr lang="en-US" sz="1400" dirty="0" smtClean="0">
              <a:solidFill>
                <a:schemeClr val="bg1">
                  <a:lumMod val="85000"/>
                </a:schemeClr>
              </a:solidFill>
              <a:latin typeface="+mj-lt"/>
            </a:endParaRPr>
          </a:p>
          <a:p>
            <a:pPr algn="ctr"/>
            <a:r>
              <a:rPr lang="en-US" sz="1400" baseline="0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CONCLUSION</a:t>
            </a:r>
          </a:p>
        </p:txBody>
      </p:sp>
      <p:sp>
        <p:nvSpPr>
          <p:cNvPr id="40" name="Oval 39"/>
          <p:cNvSpPr/>
          <p:nvPr/>
        </p:nvSpPr>
        <p:spPr>
          <a:xfrm>
            <a:off x="4368800" y="5041900"/>
            <a:ext cx="1066800" cy="990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905000" y="1828800"/>
            <a:ext cx="6553200" cy="4379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066" name="Group 18"/>
          <p:cNvGrpSpPr>
            <a:grpSpLocks/>
          </p:cNvGrpSpPr>
          <p:nvPr/>
        </p:nvGrpSpPr>
        <p:grpSpPr bwMode="auto">
          <a:xfrm>
            <a:off x="2362200" y="2868104"/>
            <a:ext cx="5428817" cy="3142138"/>
            <a:chOff x="2520" y="8317"/>
            <a:chExt cx="7221" cy="4210"/>
          </a:xfrm>
        </p:grpSpPr>
        <p:sp>
          <p:nvSpPr>
            <p:cNvPr id="2067" name="Text Box 19"/>
            <p:cNvSpPr txBox="1">
              <a:spLocks noChangeArrowheads="1"/>
            </p:cNvSpPr>
            <p:nvPr/>
          </p:nvSpPr>
          <p:spPr bwMode="auto">
            <a:xfrm>
              <a:off x="8280" y="10338"/>
              <a:ext cx="1461" cy="42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Building Site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068" name="Text Box 20"/>
            <p:cNvSpPr txBox="1">
              <a:spLocks noChangeArrowheads="1"/>
            </p:cNvSpPr>
            <p:nvPr/>
          </p:nvSpPr>
          <p:spPr bwMode="auto">
            <a:xfrm>
              <a:off x="7530" y="8317"/>
              <a:ext cx="1572" cy="40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Metro Tracks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069" name="Text Box 21"/>
            <p:cNvSpPr txBox="1">
              <a:spLocks noChangeArrowheads="1"/>
            </p:cNvSpPr>
            <p:nvPr/>
          </p:nvSpPr>
          <p:spPr bwMode="auto">
            <a:xfrm>
              <a:off x="3536" y="12138"/>
              <a:ext cx="2224" cy="38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Capital Beltway I-495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070" name="Text Box 22"/>
            <p:cNvSpPr txBox="1">
              <a:spLocks noChangeArrowheads="1"/>
            </p:cNvSpPr>
            <p:nvPr/>
          </p:nvSpPr>
          <p:spPr bwMode="auto">
            <a:xfrm>
              <a:off x="2520" y="9042"/>
              <a:ext cx="2257" cy="39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Site access from I-495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grpSp>
          <p:nvGrpSpPr>
            <p:cNvPr id="2071" name="Group 23"/>
            <p:cNvGrpSpPr>
              <a:grpSpLocks/>
            </p:cNvGrpSpPr>
            <p:nvPr/>
          </p:nvGrpSpPr>
          <p:grpSpPr bwMode="auto">
            <a:xfrm>
              <a:off x="4140" y="8718"/>
              <a:ext cx="4680" cy="3564"/>
              <a:chOff x="4140" y="8718"/>
              <a:chExt cx="4680" cy="3564"/>
            </a:xfrm>
          </p:grpSpPr>
          <p:sp>
            <p:nvSpPr>
              <p:cNvPr id="2072" name="Oval 24"/>
              <p:cNvSpPr>
                <a:spLocks noChangeArrowheads="1"/>
              </p:cNvSpPr>
              <p:nvPr/>
            </p:nvSpPr>
            <p:spPr bwMode="auto">
              <a:xfrm>
                <a:off x="7560" y="9438"/>
                <a:ext cx="720" cy="720"/>
              </a:xfrm>
              <a:prstGeom prst="ellipse">
                <a:avLst/>
              </a:prstGeom>
              <a:noFill/>
              <a:ln w="571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3" name="Line 25"/>
              <p:cNvSpPr>
                <a:spLocks noChangeShapeType="1"/>
              </p:cNvSpPr>
              <p:nvPr/>
            </p:nvSpPr>
            <p:spPr bwMode="auto">
              <a:xfrm flipV="1">
                <a:off x="4680" y="11418"/>
                <a:ext cx="900" cy="720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 type="triangle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4" name="Line 26"/>
              <p:cNvSpPr>
                <a:spLocks noChangeShapeType="1"/>
              </p:cNvSpPr>
              <p:nvPr/>
            </p:nvSpPr>
            <p:spPr bwMode="auto">
              <a:xfrm flipH="1" flipV="1">
                <a:off x="7920" y="9978"/>
                <a:ext cx="900" cy="360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 type="triangle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5" name="Line 27"/>
              <p:cNvSpPr>
                <a:spLocks noChangeShapeType="1"/>
              </p:cNvSpPr>
              <p:nvPr/>
            </p:nvSpPr>
            <p:spPr bwMode="auto">
              <a:xfrm flipH="1">
                <a:off x="7920" y="8718"/>
                <a:ext cx="360" cy="900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 type="triangle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6" name="Freeform 28"/>
              <p:cNvSpPr>
                <a:spLocks/>
              </p:cNvSpPr>
              <p:nvPr/>
            </p:nvSpPr>
            <p:spPr bwMode="auto">
              <a:xfrm>
                <a:off x="4665" y="9762"/>
                <a:ext cx="2895" cy="2520"/>
              </a:xfrm>
              <a:custGeom>
                <a:avLst/>
                <a:gdLst/>
                <a:ahLst/>
                <a:cxnLst>
                  <a:cxn ang="0">
                    <a:pos x="2895" y="2520"/>
                  </a:cxn>
                  <a:cxn ang="0">
                    <a:pos x="1470" y="1785"/>
                  </a:cxn>
                  <a:cxn ang="0">
                    <a:pos x="375" y="1260"/>
                  </a:cxn>
                  <a:cxn ang="0">
                    <a:pos x="0" y="450"/>
                  </a:cxn>
                  <a:cxn ang="0">
                    <a:pos x="375" y="0"/>
                  </a:cxn>
                </a:cxnLst>
                <a:rect l="0" t="0" r="r" b="b"/>
                <a:pathLst>
                  <a:path w="2895" h="2520">
                    <a:moveTo>
                      <a:pt x="2895" y="2520"/>
                    </a:moveTo>
                    <a:cubicBezTo>
                      <a:pt x="2658" y="2398"/>
                      <a:pt x="1890" y="1995"/>
                      <a:pt x="1470" y="1785"/>
                    </a:cubicBezTo>
                    <a:cubicBezTo>
                      <a:pt x="1050" y="1575"/>
                      <a:pt x="620" y="1482"/>
                      <a:pt x="375" y="1260"/>
                    </a:cubicBezTo>
                    <a:cubicBezTo>
                      <a:pt x="130" y="1038"/>
                      <a:pt x="0" y="660"/>
                      <a:pt x="0" y="450"/>
                    </a:cubicBezTo>
                    <a:cubicBezTo>
                      <a:pt x="0" y="240"/>
                      <a:pt x="297" y="94"/>
                      <a:pt x="375" y="0"/>
                    </a:cubicBezTo>
                  </a:path>
                </a:pathLst>
              </a:custGeom>
              <a:noFill/>
              <a:ln w="38100" cmpd="sng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7" name="Line 29"/>
              <p:cNvSpPr>
                <a:spLocks noChangeShapeType="1"/>
              </p:cNvSpPr>
              <p:nvPr/>
            </p:nvSpPr>
            <p:spPr bwMode="auto">
              <a:xfrm>
                <a:off x="5040" y="9762"/>
                <a:ext cx="720" cy="18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8" name="Line 30"/>
              <p:cNvSpPr>
                <a:spLocks noChangeShapeType="1"/>
              </p:cNvSpPr>
              <p:nvPr/>
            </p:nvSpPr>
            <p:spPr bwMode="auto">
              <a:xfrm flipV="1">
                <a:off x="5760" y="9582"/>
                <a:ext cx="0" cy="36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9" name="Freeform 31"/>
              <p:cNvSpPr>
                <a:spLocks/>
              </p:cNvSpPr>
              <p:nvPr/>
            </p:nvSpPr>
            <p:spPr bwMode="auto">
              <a:xfrm>
                <a:off x="5760" y="9382"/>
                <a:ext cx="2160" cy="740"/>
              </a:xfrm>
              <a:custGeom>
                <a:avLst/>
                <a:gdLst/>
                <a:ahLst/>
                <a:cxnLst>
                  <a:cxn ang="0">
                    <a:pos x="0" y="200"/>
                  </a:cxn>
                  <a:cxn ang="0">
                    <a:pos x="360" y="20"/>
                  </a:cxn>
                  <a:cxn ang="0">
                    <a:pos x="1110" y="83"/>
                  </a:cxn>
                  <a:cxn ang="0">
                    <a:pos x="1830" y="458"/>
                  </a:cxn>
                  <a:cxn ang="0">
                    <a:pos x="2160" y="740"/>
                  </a:cxn>
                </a:cxnLst>
                <a:rect l="0" t="0" r="r" b="b"/>
                <a:pathLst>
                  <a:path w="2160" h="740">
                    <a:moveTo>
                      <a:pt x="0" y="200"/>
                    </a:moveTo>
                    <a:cubicBezTo>
                      <a:pt x="90" y="125"/>
                      <a:pt x="175" y="40"/>
                      <a:pt x="360" y="20"/>
                    </a:cubicBezTo>
                    <a:cubicBezTo>
                      <a:pt x="545" y="0"/>
                      <a:pt x="865" y="10"/>
                      <a:pt x="1110" y="83"/>
                    </a:cubicBezTo>
                    <a:cubicBezTo>
                      <a:pt x="1355" y="156"/>
                      <a:pt x="1655" y="349"/>
                      <a:pt x="1830" y="458"/>
                    </a:cubicBezTo>
                    <a:cubicBezTo>
                      <a:pt x="2005" y="567"/>
                      <a:pt x="2091" y="681"/>
                      <a:pt x="2160" y="740"/>
                    </a:cubicBezTo>
                  </a:path>
                </a:pathLst>
              </a:custGeom>
              <a:noFill/>
              <a:ln w="38100" cmpd="sng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0" name="Line 32"/>
              <p:cNvSpPr>
                <a:spLocks noChangeShapeType="1"/>
              </p:cNvSpPr>
              <p:nvPr/>
            </p:nvSpPr>
            <p:spPr bwMode="auto">
              <a:xfrm>
                <a:off x="4140" y="9402"/>
                <a:ext cx="540" cy="54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3">
            <a:lum bright="40000"/>
          </a:blip>
          <a:srcRect/>
          <a:stretch>
            <a:fillRect/>
          </a:stretch>
        </p:blipFill>
        <p:spPr bwMode="auto">
          <a:xfrm>
            <a:off x="1905000" y="1837400"/>
            <a:ext cx="6553200" cy="4379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85" name="Group 84"/>
          <p:cNvGrpSpPr/>
          <p:nvPr/>
        </p:nvGrpSpPr>
        <p:grpSpPr>
          <a:xfrm>
            <a:off x="4182208" y="1600200"/>
            <a:ext cx="4352192" cy="4191000"/>
            <a:chOff x="4038600" y="1676400"/>
            <a:chExt cx="4352192" cy="4191000"/>
          </a:xfrm>
        </p:grpSpPr>
        <p:grpSp>
          <p:nvGrpSpPr>
            <p:cNvPr id="84" name="Group 83"/>
            <p:cNvGrpSpPr/>
            <p:nvPr/>
          </p:nvGrpSpPr>
          <p:grpSpPr>
            <a:xfrm>
              <a:off x="4038600" y="1676400"/>
              <a:ext cx="4352192" cy="4191000"/>
              <a:chOff x="4038600" y="1676400"/>
              <a:chExt cx="4352192" cy="4191000"/>
            </a:xfrm>
          </p:grpSpPr>
          <p:grpSp>
            <p:nvGrpSpPr>
              <p:cNvPr id="66" name="Group 65"/>
              <p:cNvGrpSpPr/>
              <p:nvPr/>
            </p:nvGrpSpPr>
            <p:grpSpPr>
              <a:xfrm>
                <a:off x="4038600" y="1676400"/>
                <a:ext cx="4352192" cy="4191000"/>
                <a:chOff x="685800" y="7239000"/>
                <a:chExt cx="5029200" cy="4876800"/>
              </a:xfrm>
            </p:grpSpPr>
            <p:pic>
              <p:nvPicPr>
                <p:cNvPr id="2083" name="Picture 35"/>
                <p:cNvPicPr>
                  <a:picLocks noChangeAspect="1" noChangeArrowheads="1"/>
                </p:cNvPicPr>
                <p:nvPr/>
              </p:nvPicPr>
              <p:blipFill>
                <a:blip r:embed="rId4"/>
                <a:srcRect l="70052" t="31250" r="5313" b="9028"/>
                <a:stretch>
                  <a:fillRect/>
                </a:stretch>
              </p:blipFill>
              <p:spPr bwMode="auto">
                <a:xfrm>
                  <a:off x="685800" y="7239000"/>
                  <a:ext cx="5029200" cy="4876800"/>
                </a:xfrm>
                <a:prstGeom prst="ellipse">
                  <a:avLst/>
                </a:prstGeom>
                <a:ln w="63500" cap="rnd">
                  <a:solidFill>
                    <a:srgbClr val="FFFF00"/>
                  </a:solidFill>
                </a:ln>
                <a:effectLst>
                  <a:outerShdw blurRad="381000" dist="292100" dir="5400000" sx="-80000" sy="-18000" rotWithShape="0">
                    <a:srgbClr val="000000">
                      <a:alpha val="22000"/>
                    </a:srgbClr>
                  </a:outerShdw>
                </a:effectLst>
                <a:scene3d>
                  <a:camera prst="orthographicFront"/>
                  <a:lightRig rig="contrasting" dir="t">
                    <a:rot lat="0" lon="0" rev="3000000"/>
                  </a:lightRig>
                </a:scene3d>
                <a:sp3d contourW="7620">
                  <a:bevelT w="95250" h="31750"/>
                  <a:contourClr>
                    <a:srgbClr val="333333"/>
                  </a:contourClr>
                </a:sp3d>
              </p:spPr>
            </p:pic>
            <p:sp>
              <p:nvSpPr>
                <p:cNvPr id="65" name="Freeform 64"/>
                <p:cNvSpPr/>
                <p:nvPr/>
              </p:nvSpPr>
              <p:spPr>
                <a:xfrm rot="1870980">
                  <a:off x="2848722" y="8882545"/>
                  <a:ext cx="1069443" cy="2177712"/>
                </a:xfrm>
                <a:custGeom>
                  <a:avLst/>
                  <a:gdLst>
                    <a:gd name="connsiteX0" fmla="*/ 0 w 1443037"/>
                    <a:gd name="connsiteY0" fmla="*/ 571500 h 2938463"/>
                    <a:gd name="connsiteX1" fmla="*/ 114300 w 1443037"/>
                    <a:gd name="connsiteY1" fmla="*/ 190500 h 2938463"/>
                    <a:gd name="connsiteX2" fmla="*/ 485775 w 1443037"/>
                    <a:gd name="connsiteY2" fmla="*/ 0 h 2938463"/>
                    <a:gd name="connsiteX3" fmla="*/ 895350 w 1443037"/>
                    <a:gd name="connsiteY3" fmla="*/ 619125 h 2938463"/>
                    <a:gd name="connsiteX4" fmla="*/ 990600 w 1443037"/>
                    <a:gd name="connsiteY4" fmla="*/ 1195388 h 2938463"/>
                    <a:gd name="connsiteX5" fmla="*/ 1190625 w 1443037"/>
                    <a:gd name="connsiteY5" fmla="*/ 1271588 h 2938463"/>
                    <a:gd name="connsiteX6" fmla="*/ 1376362 w 1443037"/>
                    <a:gd name="connsiteY6" fmla="*/ 2328863 h 2938463"/>
                    <a:gd name="connsiteX7" fmla="*/ 1443037 w 1443037"/>
                    <a:gd name="connsiteY7" fmla="*/ 2652713 h 2938463"/>
                    <a:gd name="connsiteX8" fmla="*/ 1314450 w 1443037"/>
                    <a:gd name="connsiteY8" fmla="*/ 2800350 h 2938463"/>
                    <a:gd name="connsiteX9" fmla="*/ 266700 w 1443037"/>
                    <a:gd name="connsiteY9" fmla="*/ 2938463 h 2938463"/>
                    <a:gd name="connsiteX10" fmla="*/ 185737 w 1443037"/>
                    <a:gd name="connsiteY10" fmla="*/ 2481263 h 2938463"/>
                    <a:gd name="connsiteX11" fmla="*/ 90487 w 1443037"/>
                    <a:gd name="connsiteY11" fmla="*/ 661988 h 2938463"/>
                    <a:gd name="connsiteX12" fmla="*/ 0 w 1443037"/>
                    <a:gd name="connsiteY12" fmla="*/ 571500 h 29384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43037" h="2938463">
                      <a:moveTo>
                        <a:pt x="0" y="571500"/>
                      </a:moveTo>
                      <a:lnTo>
                        <a:pt x="114300" y="190500"/>
                      </a:lnTo>
                      <a:lnTo>
                        <a:pt x="485775" y="0"/>
                      </a:lnTo>
                      <a:lnTo>
                        <a:pt x="895350" y="619125"/>
                      </a:lnTo>
                      <a:lnTo>
                        <a:pt x="990600" y="1195388"/>
                      </a:lnTo>
                      <a:lnTo>
                        <a:pt x="1190625" y="1271588"/>
                      </a:lnTo>
                      <a:lnTo>
                        <a:pt x="1376362" y="2328863"/>
                      </a:lnTo>
                      <a:lnTo>
                        <a:pt x="1443037" y="2652713"/>
                      </a:lnTo>
                      <a:lnTo>
                        <a:pt x="1314450" y="2800350"/>
                      </a:lnTo>
                      <a:lnTo>
                        <a:pt x="266700" y="2938463"/>
                      </a:lnTo>
                      <a:lnTo>
                        <a:pt x="185737" y="2481263"/>
                      </a:lnTo>
                      <a:lnTo>
                        <a:pt x="90487" y="661988"/>
                      </a:lnTo>
                      <a:lnTo>
                        <a:pt x="0" y="5715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68" name="TextBox 67"/>
              <p:cNvSpPr txBox="1"/>
              <p:nvPr/>
            </p:nvSpPr>
            <p:spPr>
              <a:xfrm>
                <a:off x="5562600" y="2133600"/>
                <a:ext cx="13716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WMATA Metro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9" name="TextBox 68"/>
              <p:cNvSpPr txBox="1"/>
              <p:nvPr/>
            </p:nvSpPr>
            <p:spPr>
              <a:xfrm>
                <a:off x="5943600" y="5105400"/>
                <a:ext cx="1371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Mill Rd.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 rot="17755005">
                <a:off x="5493910" y="3794849"/>
                <a:ext cx="164631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/>
                  <a:t>Residence Inn</a:t>
                </a:r>
                <a:endParaRPr lang="en-US" b="1" dirty="0"/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4419600" y="3124200"/>
                <a:ext cx="13716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Site Boundary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82" name="Straight Arrow Connector 81"/>
              <p:cNvCxnSpPr/>
              <p:nvPr/>
            </p:nvCxnSpPr>
            <p:spPr>
              <a:xfrm rot="16200000" flipH="1">
                <a:off x="4953000" y="3733800"/>
                <a:ext cx="381000" cy="381000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2" name="Straight Connector 71"/>
            <p:cNvCxnSpPr/>
            <p:nvPr/>
          </p:nvCxnSpPr>
          <p:spPr>
            <a:xfrm rot="10800000" flipV="1">
              <a:off x="5029200" y="2819400"/>
              <a:ext cx="1676400" cy="1600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Arc 72"/>
            <p:cNvSpPr/>
            <p:nvPr/>
          </p:nvSpPr>
          <p:spPr>
            <a:xfrm rot="1229975" flipV="1">
              <a:off x="4979453" y="4421361"/>
              <a:ext cx="1567589" cy="557836"/>
            </a:xfrm>
            <a:prstGeom prst="arc">
              <a:avLst>
                <a:gd name="adj1" fmla="val 10792480"/>
                <a:gd name="adj2" fmla="val 0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5" name="Straight Connector 74"/>
            <p:cNvCxnSpPr/>
            <p:nvPr/>
          </p:nvCxnSpPr>
          <p:spPr>
            <a:xfrm rot="16200000" flipH="1">
              <a:off x="6134100" y="3390900"/>
              <a:ext cx="1219200" cy="76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>
              <a:endCxn id="73" idx="2"/>
            </p:cNvCxnSpPr>
            <p:nvPr/>
          </p:nvCxnSpPr>
          <p:spPr>
            <a:xfrm rot="5400000">
              <a:off x="6171522" y="4364486"/>
              <a:ext cx="936164" cy="28439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0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 l="10860" t="14202" r="7089" b="23115"/>
          <a:stretch>
            <a:fillRect/>
          </a:stretch>
        </p:blipFill>
        <p:spPr bwMode="auto">
          <a:xfrm rot="16200000">
            <a:off x="1958338" y="1089660"/>
            <a:ext cx="4922521" cy="5791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RESIDENCE INN by MARRIOTT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i="1" smtClean="0"/>
              <a:t>Julia Phillips              Senior Thesis 2008            Construction Management</a:t>
            </a:r>
            <a:endParaRPr lang="en-US" i="1" dirty="0"/>
          </a:p>
        </p:txBody>
      </p:sp>
      <p:sp>
        <p:nvSpPr>
          <p:cNvPr id="8" name="Content Placeholder 1"/>
          <p:cNvSpPr txBox="1">
            <a:spLocks/>
          </p:cNvSpPr>
          <p:nvPr/>
        </p:nvSpPr>
        <p:spPr>
          <a:xfrm>
            <a:off x="152400" y="1600200"/>
            <a:ext cx="8839200" cy="4648200"/>
          </a:xfrm>
          <a:prstGeom prst="rect">
            <a:avLst/>
          </a:prstGeom>
        </p:spPr>
        <p:txBody>
          <a:bodyPr/>
          <a:lstStyle/>
          <a:p>
            <a:pPr marL="640080" marR="0" lvl="1" indent="-274320" algn="l" defTabSz="914400" rtl="0" eaLnBrk="1" fontAlgn="auto" latinLnBrk="0" hangingPunct="1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"/>
              <a:tabLst/>
              <a:defRPr/>
            </a:pPr>
            <a:endParaRPr kumimoji="0" lang="en-US" sz="2600" b="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20040" marR="0" lvl="0" indent="-32004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endParaRPr kumimoji="0" lang="en-US" sz="47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320040" marR="0" lvl="0" indent="-32004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r>
              <a:rPr kumimoji="0" lang="en-US" sz="47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Analysis 1: Structural Re-Design of Underground Garage</a:t>
            </a:r>
            <a:endParaRPr kumimoji="0" lang="en-US" sz="47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1737</TotalTime>
  <Words>3748</Words>
  <Application>Microsoft Office PowerPoint</Application>
  <PresentationFormat>On-screen Show (4:3)</PresentationFormat>
  <Paragraphs>1410</Paragraphs>
  <Slides>48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Median</vt:lpstr>
      <vt:lpstr>Residence Inn  by Marriott Alexandria, Va</vt:lpstr>
      <vt:lpstr>Presentation Outline</vt:lpstr>
      <vt:lpstr>Project Overview</vt:lpstr>
      <vt:lpstr>Project Team</vt:lpstr>
      <vt:lpstr>Delivery Method</vt:lpstr>
      <vt:lpstr>Building Systems</vt:lpstr>
      <vt:lpstr>Building Systems</vt:lpstr>
      <vt:lpstr>Site Conditions</vt:lpstr>
      <vt:lpstr>Slide 9</vt:lpstr>
      <vt:lpstr>Re-Design of Underground Garage</vt:lpstr>
      <vt:lpstr>Re-Design of Underground Garage</vt:lpstr>
      <vt:lpstr>Flat Plate Design</vt:lpstr>
      <vt:lpstr>Flat Plate Design</vt:lpstr>
      <vt:lpstr>Filigree Slab &amp; Beam Design</vt:lpstr>
      <vt:lpstr>System Comparison</vt:lpstr>
      <vt:lpstr>Schedule Reduction</vt:lpstr>
      <vt:lpstr>Conclusion &amp; Recommendation</vt:lpstr>
      <vt:lpstr>Slide 18</vt:lpstr>
      <vt:lpstr>Mechanical Controls</vt:lpstr>
      <vt:lpstr>Mechanical Controls</vt:lpstr>
      <vt:lpstr>Energy Analysis</vt:lpstr>
      <vt:lpstr>Energy Analysis</vt:lpstr>
      <vt:lpstr>Comparison &amp; Conclusion</vt:lpstr>
      <vt:lpstr>Slide 24</vt:lpstr>
      <vt:lpstr>Constructed Wetlands Greywater</vt:lpstr>
      <vt:lpstr>Constructed Wetlands Analysis</vt:lpstr>
      <vt:lpstr>Constructed Wetlands Analysis</vt:lpstr>
      <vt:lpstr>Constructed Wetlands Analysis</vt:lpstr>
      <vt:lpstr>System Review</vt:lpstr>
      <vt:lpstr>Conclusion &amp; Recommendation</vt:lpstr>
      <vt:lpstr>Slide 31</vt:lpstr>
      <vt:lpstr>“Greening” of Hotels</vt:lpstr>
      <vt:lpstr>“Greening” of Hotels</vt:lpstr>
      <vt:lpstr>Materials &amp; Systems</vt:lpstr>
      <vt:lpstr>Initial Survey</vt:lpstr>
      <vt:lpstr>Final Survey</vt:lpstr>
      <vt:lpstr>Research Conclusion</vt:lpstr>
      <vt:lpstr>Slide 38</vt:lpstr>
      <vt:lpstr>Thesis Conclusions</vt:lpstr>
      <vt:lpstr>Slide 40</vt:lpstr>
      <vt:lpstr>Building Systems</vt:lpstr>
      <vt:lpstr>Stud Rail Design</vt:lpstr>
      <vt:lpstr>Constructed Wetlands Analysis</vt:lpstr>
      <vt:lpstr>Final Survey</vt:lpstr>
      <vt:lpstr>Materials &amp; Systems</vt:lpstr>
      <vt:lpstr>Materials &amp; Systems</vt:lpstr>
      <vt:lpstr>Materials &amp; Systems</vt:lpstr>
      <vt:lpstr>Materials &amp; Systems</vt:lpstr>
    </vt:vector>
  </TitlesOfParts>
  <Company>PSUAE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jep249</dc:creator>
  <cp:lastModifiedBy>jmessner</cp:lastModifiedBy>
  <cp:revision>269</cp:revision>
  <dcterms:created xsi:type="dcterms:W3CDTF">2008-03-18T00:49:40Z</dcterms:created>
  <dcterms:modified xsi:type="dcterms:W3CDTF">2008-04-14T16:10:32Z</dcterms:modified>
</cp:coreProperties>
</file>